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92" r:id="rId3"/>
    <p:sldId id="293" r:id="rId4"/>
    <p:sldId id="310" r:id="rId5"/>
    <p:sldId id="320" r:id="rId6"/>
    <p:sldId id="311" r:id="rId7"/>
    <p:sldId id="329" r:id="rId8"/>
    <p:sldId id="318" r:id="rId9"/>
    <p:sldId id="298" r:id="rId10"/>
    <p:sldId id="313" r:id="rId11"/>
    <p:sldId id="281" r:id="rId12"/>
    <p:sldId id="314" r:id="rId13"/>
    <p:sldId id="315" r:id="rId14"/>
    <p:sldId id="324" r:id="rId15"/>
    <p:sldId id="327" r:id="rId16"/>
    <p:sldId id="317" r:id="rId17"/>
    <p:sldId id="316" r:id="rId18"/>
    <p:sldId id="304" r:id="rId19"/>
    <p:sldId id="323" r:id="rId20"/>
    <p:sldId id="319" r:id="rId21"/>
    <p:sldId id="321" r:id="rId22"/>
    <p:sldId id="330" r:id="rId23"/>
    <p:sldId id="331" r:id="rId24"/>
    <p:sldId id="303" r:id="rId25"/>
    <p:sldId id="325" r:id="rId26"/>
    <p:sldId id="326" r:id="rId27"/>
    <p:sldId id="283" r:id="rId28"/>
    <p:sldId id="322" r:id="rId29"/>
    <p:sldId id="328" r:id="rId30"/>
    <p:sldId id="280" r:id="rId31"/>
    <p:sldId id="284" r:id="rId32"/>
    <p:sldId id="285" r:id="rId33"/>
    <p:sldId id="258" r:id="rId34"/>
    <p:sldId id="257" r:id="rId35"/>
    <p:sldId id="259" r:id="rId36"/>
    <p:sldId id="333" r:id="rId37"/>
    <p:sldId id="307" r:id="rId38"/>
    <p:sldId id="309" r:id="rId39"/>
    <p:sldId id="332" r:id="rId40"/>
    <p:sldId id="335" r:id="rId41"/>
    <p:sldId id="270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GZSu9hjimTBlXwR0swf2yQ==" hashData="6r4/trQyISUoRFEX3RRieJ2malQ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-14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CED6-2C46-2945-AF91-FC72E426B3AB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500F-21BC-0B44-90E3-811BA1BA7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5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CED6-2C46-2945-AF91-FC72E426B3AB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500F-21BC-0B44-90E3-811BA1BA7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0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CED6-2C46-2945-AF91-FC72E426B3AB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500F-21BC-0B44-90E3-811BA1BA7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5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CED6-2C46-2945-AF91-FC72E426B3AB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500F-21BC-0B44-90E3-811BA1BA7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7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CED6-2C46-2945-AF91-FC72E426B3AB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500F-21BC-0B44-90E3-811BA1BA7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3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CED6-2C46-2945-AF91-FC72E426B3AB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500F-21BC-0B44-90E3-811BA1BA7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7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CED6-2C46-2945-AF91-FC72E426B3AB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500F-21BC-0B44-90E3-811BA1BA7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11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CED6-2C46-2945-AF91-FC72E426B3AB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500F-21BC-0B44-90E3-811BA1BA7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CED6-2C46-2945-AF91-FC72E426B3AB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500F-21BC-0B44-90E3-811BA1BA7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70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CED6-2C46-2945-AF91-FC72E426B3AB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500F-21BC-0B44-90E3-811BA1BA7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66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0CED6-2C46-2945-AF91-FC72E426B3AB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500F-21BC-0B44-90E3-811BA1BA7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3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0CED6-2C46-2945-AF91-FC72E426B3AB}" type="datetimeFigureOut">
              <a:rPr lang="en-US" smtClean="0"/>
              <a:t>10/12/16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5500F-21BC-0B44-90E3-811BA1BA7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6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97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3853" y="0"/>
            <a:ext cx="10287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Locating VH-MDX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4367" y="3549566"/>
            <a:ext cx="2746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Glenn Strkalj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Glenn Horrocks</a:t>
            </a: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BWRS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25</a:t>
            </a:r>
            <a:r>
              <a:rPr lang="en-US" sz="2400" baseline="30000" dirty="0" smtClean="0">
                <a:solidFill>
                  <a:srgbClr val="FFFF00"/>
                </a:solidFill>
              </a:rPr>
              <a:t>th</a:t>
            </a:r>
            <a:r>
              <a:rPr lang="en-US" sz="2400" dirty="0" smtClean="0">
                <a:solidFill>
                  <a:srgbClr val="FFFF00"/>
                </a:solidFill>
              </a:rPr>
              <a:t> November 2016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8" name="Picture 7" descr="BWRS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83" y="3282950"/>
            <a:ext cx="2487874" cy="2500313"/>
          </a:xfrm>
          <a:prstGeom prst="rect">
            <a:avLst/>
          </a:prstGeom>
        </p:spPr>
      </p:pic>
      <p:pic>
        <p:nvPicPr>
          <p:cNvPr id="9" name="Picture 8" descr="V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173" y="3459356"/>
            <a:ext cx="2019300" cy="204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Where are we now?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7170" cy="4783785"/>
          </a:xfrm>
        </p:spPr>
        <p:txBody>
          <a:bodyPr>
            <a:noAutofit/>
          </a:bodyPr>
          <a:lstStyle/>
          <a:p>
            <a:r>
              <a:rPr lang="en-US" sz="2000" dirty="0" smtClean="0"/>
              <a:t>Strong understanding of &amp; significantly more </a:t>
            </a:r>
            <a:r>
              <a:rPr lang="en-US" sz="2000" dirty="0"/>
              <a:t>information </a:t>
            </a:r>
            <a:r>
              <a:rPr lang="en-US" sz="2000" dirty="0" smtClean="0"/>
              <a:t>&amp;data </a:t>
            </a:r>
          </a:p>
          <a:p>
            <a:r>
              <a:rPr lang="en-US" sz="2000" dirty="0" smtClean="0"/>
              <a:t>Solid understanding </a:t>
            </a:r>
            <a:r>
              <a:rPr lang="en-US" sz="2000" dirty="0"/>
              <a:t>of radar </a:t>
            </a:r>
            <a:r>
              <a:rPr lang="en-US" sz="2000" dirty="0" smtClean="0"/>
              <a:t>coverage &amp; radars involved  </a:t>
            </a:r>
            <a:endParaRPr lang="en-US" sz="2000" dirty="0"/>
          </a:p>
          <a:p>
            <a:r>
              <a:rPr lang="en-US" sz="2000" dirty="0" smtClean="0"/>
              <a:t>Confirmation or quashing of </a:t>
            </a:r>
            <a:r>
              <a:rPr lang="en-US" sz="2000" dirty="0"/>
              <a:t>rumors </a:t>
            </a:r>
            <a:r>
              <a:rPr lang="en-US" sz="2000" dirty="0" smtClean="0"/>
              <a:t>&amp;Chinese whispers</a:t>
            </a:r>
            <a:endParaRPr lang="en-US" sz="2000" dirty="0"/>
          </a:p>
          <a:p>
            <a:r>
              <a:rPr lang="en-US" sz="2000" dirty="0" smtClean="0"/>
              <a:t>Strong, effective</a:t>
            </a:r>
            <a:r>
              <a:rPr lang="en-US" sz="2000" i="1" dirty="0" smtClean="0"/>
              <a:t> </a:t>
            </a:r>
            <a:r>
              <a:rPr lang="en-US" sz="2000" dirty="0" smtClean="0"/>
              <a:t>leadership </a:t>
            </a:r>
            <a:r>
              <a:rPr lang="en-US" sz="2000" dirty="0"/>
              <a:t>and </a:t>
            </a:r>
            <a:r>
              <a:rPr lang="en-US" sz="2000" dirty="0" smtClean="0"/>
              <a:t>communication</a:t>
            </a:r>
          </a:p>
          <a:p>
            <a:r>
              <a:rPr lang="en-US" sz="2000" dirty="0"/>
              <a:t>Solid command, control and co-</a:t>
            </a:r>
            <a:r>
              <a:rPr lang="en-US" sz="2000" dirty="0" smtClean="0"/>
              <a:t>ordination</a:t>
            </a:r>
            <a:endParaRPr lang="en-US" sz="2000" dirty="0"/>
          </a:p>
          <a:p>
            <a:r>
              <a:rPr lang="en-US" sz="2000" dirty="0"/>
              <a:t>Solid &amp; lengthy debrief of ATCO’s</a:t>
            </a:r>
          </a:p>
          <a:p>
            <a:r>
              <a:rPr lang="en-US" sz="2000" dirty="0"/>
              <a:t>Use of alternate analysis methods</a:t>
            </a:r>
          </a:p>
          <a:p>
            <a:r>
              <a:rPr lang="en-US" sz="2000" dirty="0" smtClean="0"/>
              <a:t>Effective </a:t>
            </a:r>
            <a:r>
              <a:rPr lang="en-US" sz="2000" dirty="0"/>
              <a:t>and trustworthy relationships</a:t>
            </a:r>
          </a:p>
          <a:p>
            <a:r>
              <a:rPr lang="en-US" sz="2000" dirty="0"/>
              <a:t>Robust record </a:t>
            </a:r>
            <a:r>
              <a:rPr lang="en-US" sz="2000" dirty="0" smtClean="0"/>
              <a:t>keeping</a:t>
            </a:r>
          </a:p>
          <a:p>
            <a:r>
              <a:rPr lang="en-US" sz="2000" dirty="0"/>
              <a:t>Open sourcing </a:t>
            </a:r>
            <a:r>
              <a:rPr lang="en-US" sz="2000" dirty="0" smtClean="0"/>
              <a:t>information</a:t>
            </a:r>
            <a:endParaRPr lang="en-US" sz="2000" dirty="0"/>
          </a:p>
          <a:p>
            <a:r>
              <a:rPr lang="en-US" sz="2000" dirty="0" smtClean="0"/>
              <a:t>Input </a:t>
            </a:r>
            <a:r>
              <a:rPr lang="en-US" sz="2000" dirty="0"/>
              <a:t>from many Subject Matter Experts </a:t>
            </a:r>
          </a:p>
          <a:p>
            <a:r>
              <a:rPr lang="en-US" sz="2000" i="1" dirty="0"/>
              <a:t>Significant</a:t>
            </a:r>
            <a:r>
              <a:rPr lang="en-US" sz="2000" dirty="0"/>
              <a:t> documentation located and </a:t>
            </a:r>
            <a:r>
              <a:rPr lang="en-US" sz="2000" dirty="0" smtClean="0"/>
              <a:t>analysed</a:t>
            </a:r>
          </a:p>
        </p:txBody>
      </p:sp>
    </p:spTree>
    <p:extLst>
      <p:ext uri="{BB962C8B-B14F-4D97-AF65-F5344CB8AC3E}">
        <p14:creationId xmlns:p14="http://schemas.microsoft.com/office/powerpoint/2010/main" val="337109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www.vhmdx.com.au</a:t>
            </a:r>
            <a:endParaRPr lang="en-US" dirty="0"/>
          </a:p>
        </p:txBody>
      </p:sp>
      <p:pic>
        <p:nvPicPr>
          <p:cNvPr id="4" name="Content Placeholder 3" descr="Screen Shot 2016-11-12 at 14.33.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746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How does all this help?</a:t>
            </a:r>
            <a:endParaRPr lang="en-US" b="1" u="sng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‘Purer’ sources of information and data </a:t>
            </a:r>
          </a:p>
          <a:p>
            <a:r>
              <a:rPr lang="en-US" dirty="0" smtClean="0"/>
              <a:t>Stronger corroboration </a:t>
            </a:r>
          </a:p>
          <a:p>
            <a:r>
              <a:rPr lang="en-US" dirty="0" smtClean="0"/>
              <a:t>More defensible assumptions</a:t>
            </a:r>
          </a:p>
          <a:p>
            <a:r>
              <a:rPr lang="en-US" dirty="0" smtClean="0"/>
              <a:t>More defensible search areas</a:t>
            </a:r>
          </a:p>
          <a:p>
            <a:r>
              <a:rPr lang="en-US" dirty="0"/>
              <a:t>Truly coordinated search effort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75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0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How has this changed focus areas?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953963"/>
            <a:ext cx="8229600" cy="684677"/>
          </a:xfrm>
        </p:spPr>
        <p:txBody>
          <a:bodyPr/>
          <a:lstStyle/>
          <a:p>
            <a:r>
              <a:rPr lang="en-US" dirty="0" smtClean="0"/>
              <a:t>10km-20km shift from ‘traditional’ areas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96801" y="3670356"/>
            <a:ext cx="2505086" cy="278321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240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2"/>
          <a:stretch/>
        </p:blipFill>
        <p:spPr>
          <a:xfrm>
            <a:off x="1" y="0"/>
            <a:ext cx="4662244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62245" y="940725"/>
            <a:ext cx="2522484" cy="1251052"/>
            <a:chOff x="4662245" y="940725"/>
            <a:chExt cx="2522484" cy="1251052"/>
          </a:xfrm>
        </p:grpSpPr>
        <p:sp>
          <p:nvSpPr>
            <p:cNvPr id="6" name="TextBox 5"/>
            <p:cNvSpPr txBox="1"/>
            <p:nvPr/>
          </p:nvSpPr>
          <p:spPr>
            <a:xfrm>
              <a:off x="4662245" y="940725"/>
              <a:ext cx="25224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644sqkm</a:t>
              </a:r>
            </a:p>
            <a:p>
              <a:r>
                <a:rPr lang="en-US" b="1" dirty="0" smtClean="0"/>
                <a:t>455sqkm (remote areas)</a:t>
              </a:r>
            </a:p>
            <a:p>
              <a:endParaRPr lang="en-US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445083" y="1513370"/>
              <a:ext cx="121776" cy="6784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5445083" y="3357246"/>
            <a:ext cx="1565680" cy="1317988"/>
            <a:chOff x="5445083" y="3357246"/>
            <a:chExt cx="1565680" cy="1317988"/>
          </a:xfrm>
        </p:grpSpPr>
        <p:sp>
          <p:nvSpPr>
            <p:cNvPr id="11" name="TextBox 10"/>
            <p:cNvSpPr txBox="1"/>
            <p:nvPr/>
          </p:nvSpPr>
          <p:spPr>
            <a:xfrm>
              <a:off x="5862598" y="4305902"/>
              <a:ext cx="1148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17sqkm</a:t>
              </a:r>
              <a:endParaRPr lang="en-US" b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5445083" y="3357246"/>
              <a:ext cx="800237" cy="10222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637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MPA combine </a:t>
            </a:r>
            <a:r>
              <a:rPr lang="en-US" dirty="0" err="1" smtClean="0"/>
              <a:t>topo</a:t>
            </a:r>
            <a:endParaRPr lang="en-US" dirty="0"/>
          </a:p>
        </p:txBody>
      </p:sp>
      <p:pic>
        <p:nvPicPr>
          <p:cNvPr id="5" name="Picture 4" descr="MLE MP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737" y="861536"/>
            <a:ext cx="1269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455sqkm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79522" y="1061098"/>
            <a:ext cx="226154" cy="13568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35027" y="4818430"/>
            <a:ext cx="109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644sqkm</a:t>
            </a:r>
          </a:p>
          <a:p>
            <a:endParaRPr lang="en-US" dirty="0"/>
          </a:p>
        </p:txBody>
      </p:sp>
      <p:cxnSp>
        <p:nvCxnSpPr>
          <p:cNvPr id="11" name="Straight Arrow Connector 10"/>
          <p:cNvCxnSpPr>
            <a:stCxn id="10" idx="0"/>
          </p:cNvCxnSpPr>
          <p:nvPr/>
        </p:nvCxnSpPr>
        <p:spPr>
          <a:xfrm flipV="1">
            <a:off x="1383015" y="3966072"/>
            <a:ext cx="826330" cy="8523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8816" y="6126163"/>
            <a:ext cx="7741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many ways the MLE is the most important area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3034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"/>
            <a:ext cx="9144000" cy="6852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FF00"/>
                </a:solidFill>
              </a:rPr>
              <a:t>Search tactics </a:t>
            </a:r>
            <a:endParaRPr lang="en-US" b="1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164" y="16002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Mixed: contact and recce</a:t>
            </a:r>
          </a:p>
          <a:p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dirty="0" smtClean="0">
                <a:solidFill>
                  <a:srgbClr val="FFFF00"/>
                </a:solidFill>
              </a:rPr>
              <a:t>ore appropriate to topography and area of interest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‘Loose’ contour searching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4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llo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1214349"/>
            <a:ext cx="9164246" cy="5039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25" y="100687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u="sng" dirty="0" smtClean="0"/>
              <a:t>Search progress</a:t>
            </a:r>
            <a:endParaRPr lang="en-US" sz="4800" b="1" u="sng" dirty="0"/>
          </a:p>
        </p:txBody>
      </p:sp>
      <p:sp>
        <p:nvSpPr>
          <p:cNvPr id="6" name="Rectangle 5"/>
          <p:cNvSpPr/>
          <p:nvPr/>
        </p:nvSpPr>
        <p:spPr>
          <a:xfrm>
            <a:off x="475125" y="1417638"/>
            <a:ext cx="8229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From 2014, recce </a:t>
            </a:r>
            <a:r>
              <a:rPr lang="en-US" sz="3200" dirty="0" smtClean="0">
                <a:solidFill>
                  <a:srgbClr val="000000"/>
                </a:solidFill>
              </a:rPr>
              <a:t>commenced </a:t>
            </a:r>
            <a:r>
              <a:rPr lang="en-US" sz="3200" dirty="0">
                <a:solidFill>
                  <a:srgbClr val="000000"/>
                </a:solidFill>
              </a:rPr>
              <a:t>UGR area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More recces in 2015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2015 Barrington SAREX was the 1</a:t>
            </a:r>
            <a:r>
              <a:rPr lang="en-US" sz="3200" baseline="30000" dirty="0">
                <a:solidFill>
                  <a:srgbClr val="000000"/>
                </a:solidFill>
              </a:rPr>
              <a:t>st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i="1" dirty="0">
                <a:solidFill>
                  <a:srgbClr val="000000"/>
                </a:solidFill>
              </a:rPr>
              <a:t>major</a:t>
            </a:r>
            <a:r>
              <a:rPr lang="en-US" sz="3200" dirty="0">
                <a:solidFill>
                  <a:srgbClr val="000000"/>
                </a:solidFill>
              </a:rPr>
              <a:t> activity in the UGR area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2016 expanded reach of recce ops in the area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2016 Barrington SAREX incorporated tactics tailored to the problem rather than solely contact searching</a:t>
            </a:r>
          </a:p>
        </p:txBody>
      </p:sp>
    </p:spTree>
    <p:extLst>
      <p:ext uri="{BB962C8B-B14F-4D97-AF65-F5344CB8AC3E}">
        <p14:creationId xmlns:p14="http://schemas.microsoft.com/office/powerpoint/2010/main" val="421451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Post 2014 search activities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2014, recce ops commenced UGR area</a:t>
            </a:r>
          </a:p>
          <a:p>
            <a:r>
              <a:rPr lang="en-US" dirty="0" smtClean="0"/>
              <a:t>More recces in 2015 </a:t>
            </a:r>
          </a:p>
          <a:p>
            <a:r>
              <a:rPr lang="en-US" dirty="0" smtClean="0"/>
              <a:t>2015 Barrington SAREX was the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i="1" dirty="0" smtClean="0"/>
              <a:t>major</a:t>
            </a:r>
            <a:r>
              <a:rPr lang="en-US" dirty="0" smtClean="0"/>
              <a:t> activity in the UGR area</a:t>
            </a:r>
          </a:p>
          <a:p>
            <a:r>
              <a:rPr lang="en-US" dirty="0" smtClean="0"/>
              <a:t>2016 expanded reach of recce ops in the area</a:t>
            </a:r>
          </a:p>
          <a:p>
            <a:r>
              <a:rPr lang="en-US" dirty="0" smtClean="0"/>
              <a:t>2016 Barrington SAREX incorporated tactics tailored to the problem rather than solely contact searching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75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Sample search coverage</a:t>
            </a:r>
            <a:endParaRPr lang="en-US" b="1" u="sng" dirty="0"/>
          </a:p>
        </p:txBody>
      </p:sp>
      <p:pic>
        <p:nvPicPr>
          <p:cNvPr id="5" name="Content Placeholder 4" descr="search are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b="8496"/>
          <a:stretch>
            <a:fillRect/>
          </a:stretch>
        </p:blipFill>
        <p:spPr>
          <a:xfrm>
            <a:off x="33836" y="1421928"/>
            <a:ext cx="9098813" cy="5003998"/>
          </a:xfrm>
        </p:spPr>
      </p:pic>
    </p:spTree>
    <p:extLst>
      <p:ext uri="{BB962C8B-B14F-4D97-AF65-F5344CB8AC3E}">
        <p14:creationId xmlns:p14="http://schemas.microsoft.com/office/powerpoint/2010/main" val="33542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Brief approach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9862" y="1936778"/>
            <a:ext cx="4744333" cy="1507443"/>
          </a:xfrm>
        </p:spPr>
        <p:txBody>
          <a:bodyPr>
            <a:normAutofit/>
          </a:bodyPr>
          <a:lstStyle/>
          <a:p>
            <a:r>
              <a:rPr lang="en-US" dirty="0" smtClean="0"/>
              <a:t>Part 1: General overview</a:t>
            </a:r>
          </a:p>
          <a:p>
            <a:r>
              <a:rPr lang="en-US" dirty="0" smtClean="0"/>
              <a:t>Part 2: Technical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Glenn Strkalj &amp; Glenn Horrocks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4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0525"/>
            <a:ext cx="8380188" cy="3239163"/>
          </a:xfrm>
        </p:spPr>
        <p:txBody>
          <a:bodyPr>
            <a:normAutofit/>
          </a:bodyPr>
          <a:lstStyle/>
          <a:p>
            <a:r>
              <a:rPr lang="en-US" sz="7200" b="1" u="sng" dirty="0" smtClean="0"/>
              <a:t>Part 2</a:t>
            </a:r>
            <a:endParaRPr lang="en-US" sz="7200" b="1" u="sng" dirty="0"/>
          </a:p>
        </p:txBody>
      </p:sp>
    </p:spTree>
    <p:extLst>
      <p:ext uri="{BB962C8B-B14F-4D97-AF65-F5344CB8AC3E}">
        <p14:creationId xmlns:p14="http://schemas.microsoft.com/office/powerpoint/2010/main" val="242178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Radar heads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8478"/>
            <a:ext cx="8542736" cy="519248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2014-2015 BWRS found 3 </a:t>
            </a:r>
            <a:r>
              <a:rPr lang="en-US" dirty="0"/>
              <a:t>radars </a:t>
            </a:r>
            <a:r>
              <a:rPr lang="en-US" dirty="0" smtClean="0"/>
              <a:t>involved:</a:t>
            </a:r>
          </a:p>
          <a:p>
            <a:pPr lvl="1"/>
            <a:r>
              <a:rPr lang="en-US" dirty="0" smtClean="0"/>
              <a:t>2x Sydney ATC:</a:t>
            </a:r>
          </a:p>
          <a:p>
            <a:pPr lvl="2"/>
            <a:r>
              <a:rPr lang="en-US" dirty="0" smtClean="0"/>
              <a:t>Sydney RSR</a:t>
            </a:r>
          </a:p>
          <a:p>
            <a:pPr lvl="2"/>
            <a:r>
              <a:rPr lang="en-US" dirty="0" smtClean="0"/>
              <a:t>The Round Mountain RSR</a:t>
            </a:r>
          </a:p>
          <a:p>
            <a:pPr lvl="1"/>
            <a:r>
              <a:rPr lang="en-US" dirty="0" smtClean="0"/>
              <a:t>1x RAAF </a:t>
            </a:r>
            <a:r>
              <a:rPr lang="en-US" dirty="0" err="1" smtClean="0"/>
              <a:t>Williamtown</a:t>
            </a:r>
            <a:r>
              <a:rPr lang="en-US" dirty="0" smtClean="0"/>
              <a:t> ATC</a:t>
            </a:r>
          </a:p>
          <a:p>
            <a:r>
              <a:rPr lang="en-US" dirty="0" smtClean="0"/>
              <a:t>Pre-2014 The Round Mountain did not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appear to be considered or even known to </a:t>
            </a:r>
            <a:r>
              <a:rPr lang="en-US" dirty="0" smtClean="0">
                <a:solidFill>
                  <a:schemeClr val="bg1"/>
                </a:solidFill>
              </a:rPr>
              <a:t>most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/>
              <a:t>Sydney RSR was assumed by many to have interrogated VH-MDX: BWRS has shown oth</a:t>
            </a:r>
            <a:r>
              <a:rPr lang="en-US" dirty="0" smtClean="0">
                <a:solidFill>
                  <a:srgbClr val="FFFFFF"/>
                </a:solidFill>
              </a:rPr>
              <a:t>erwise!</a:t>
            </a:r>
          </a:p>
        </p:txBody>
      </p:sp>
    </p:spTree>
    <p:extLst>
      <p:ext uri="{BB962C8B-B14F-4D97-AF65-F5344CB8AC3E}">
        <p14:creationId xmlns:p14="http://schemas.microsoft.com/office/powerpoint/2010/main" val="28807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ting 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57" y="504605"/>
            <a:ext cx="6229378" cy="633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807" y="-244677"/>
            <a:ext cx="4779127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Electronic gating line</a:t>
            </a:r>
            <a:endParaRPr lang="en-US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9684" y="898323"/>
            <a:ext cx="310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BWRS first to apply gating line logic to VH-MDX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7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ting and fix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78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993" y="-388911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Gating line &amp; fixes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05628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adar fix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2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Reported radar fixes</a:t>
            </a:r>
            <a:endParaRPr lang="en-US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4893290" y="1252444"/>
            <a:ext cx="42507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Documentation reveals:</a:t>
            </a:r>
          </a:p>
          <a:p>
            <a:r>
              <a:rPr lang="en-US" dirty="0" smtClean="0"/>
              <a:t>1x Initial fix</a:t>
            </a:r>
          </a:p>
          <a:p>
            <a:r>
              <a:rPr lang="en-US" dirty="0" smtClean="0"/>
              <a:t>1x intermediate fix</a:t>
            </a:r>
          </a:p>
          <a:p>
            <a:r>
              <a:rPr lang="en-US" dirty="0" smtClean="0"/>
              <a:t>5x final fixes!</a:t>
            </a:r>
          </a:p>
          <a:p>
            <a:r>
              <a:rPr lang="en-US" u="sng" dirty="0" smtClean="0"/>
              <a:t>BWRS analysis suggests: </a:t>
            </a:r>
          </a:p>
          <a:p>
            <a:r>
              <a:rPr lang="en-US" dirty="0" smtClean="0"/>
              <a:t>1x initial fix</a:t>
            </a:r>
          </a:p>
          <a:p>
            <a:r>
              <a:rPr lang="en-US" dirty="0" smtClean="0"/>
              <a:t>2x intermediate fixes</a:t>
            </a:r>
          </a:p>
          <a:p>
            <a:r>
              <a:rPr lang="en-US" dirty="0" smtClean="0"/>
              <a:t>1x final fix</a:t>
            </a:r>
          </a:p>
          <a:p>
            <a:r>
              <a:rPr lang="en-US" dirty="0" smtClean="0"/>
              <a:t>1x questionable final fix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81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41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71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Analysis of radar fixes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(2016) a strong understanding of VH-MDX radar fixes</a:t>
            </a:r>
          </a:p>
          <a:p>
            <a:r>
              <a:rPr lang="en-US" dirty="0" smtClean="0"/>
              <a:t>Still more work to be done</a:t>
            </a:r>
          </a:p>
          <a:p>
            <a:r>
              <a:rPr lang="en-US" dirty="0" smtClean="0"/>
              <a:t>Radio propagation analysis continues</a:t>
            </a:r>
          </a:p>
          <a:p>
            <a:r>
              <a:rPr lang="en-US" dirty="0" smtClean="0"/>
              <a:t>Newly located information and data has confirmed many of our assumptions were solid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3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M6F6C34CB5A18_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8303"/>
            <a:ext cx="9144000" cy="2284128"/>
          </a:xfrm>
          <a:prstGeom prst="rect">
            <a:avLst/>
          </a:prstGeom>
        </p:spPr>
      </p:pic>
      <p:pic>
        <p:nvPicPr>
          <p:cNvPr id="5" name="Picture 4" descr="RM9B8D64E51DE0_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2157"/>
            <a:ext cx="9144000" cy="2284128"/>
          </a:xfrm>
          <a:prstGeom prst="rect">
            <a:avLst/>
          </a:prstGeom>
        </p:spPr>
      </p:pic>
      <p:pic>
        <p:nvPicPr>
          <p:cNvPr id="4" name="Picture 3" descr="RM9B8D64E51DE0_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0"/>
            <a:ext cx="9144000" cy="2284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632" y="13712"/>
            <a:ext cx="8229600" cy="1143000"/>
          </a:xfrm>
        </p:spPr>
        <p:txBody>
          <a:bodyPr/>
          <a:lstStyle/>
          <a:p>
            <a:r>
              <a:rPr lang="en-US" dirty="0" smtClean="0"/>
              <a:t>Radio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2632"/>
            <a:ext cx="8229600" cy="4525963"/>
          </a:xfrm>
        </p:spPr>
        <p:txBody>
          <a:bodyPr/>
          <a:lstStyle/>
          <a:p>
            <a:r>
              <a:rPr lang="en-US" dirty="0" smtClean="0"/>
              <a:t>Continues to offer more insight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6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P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0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dex-hea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724"/>
            <a:ext cx="9144000" cy="26534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890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BWRS position to VH-MDX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65565"/>
            <a:ext cx="8229600" cy="2974375"/>
          </a:xfrm>
        </p:spPr>
        <p:txBody>
          <a:bodyPr/>
          <a:lstStyle/>
          <a:p>
            <a:r>
              <a:rPr lang="en-US" dirty="0" smtClean="0"/>
              <a:t>Complete original mission from 1981: Locate VH-MDX</a:t>
            </a:r>
          </a:p>
          <a:p>
            <a:r>
              <a:rPr lang="en-US" dirty="0" smtClean="0"/>
              <a:t>Do not wish to engage in political, legal or self-interest based activities </a:t>
            </a:r>
          </a:p>
          <a:p>
            <a:r>
              <a:rPr lang="en-US" dirty="0" smtClean="0"/>
              <a:t>Proliferate accurate VH-MDX information.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DAF3-EB8C-E348-BED7-7438DC2DAFB9}" type="slidenum">
              <a:rPr lang="en-US" smtClean="0"/>
              <a:t>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Glenn Strkalj &amp; Glenn Horrocks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5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DoT Radio propagation </a:t>
            </a:r>
            <a:endParaRPr lang="en-US" b="1" u="sng" dirty="0"/>
          </a:p>
        </p:txBody>
      </p:sp>
      <p:pic>
        <p:nvPicPr>
          <p:cNvPr id="4" name="Content Placeholder 3" descr="radar prop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1" b="79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529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DoT TRM </a:t>
            </a:r>
            <a:r>
              <a:rPr lang="en-US" b="1" u="sng" dirty="0"/>
              <a:t>c</a:t>
            </a:r>
            <a:r>
              <a:rPr lang="en-US" b="1" u="sng" dirty="0" smtClean="0"/>
              <a:t>lutter diagram</a:t>
            </a:r>
            <a:endParaRPr lang="en-US" b="1" u="sng" dirty="0"/>
          </a:p>
        </p:txBody>
      </p:sp>
      <p:pic>
        <p:nvPicPr>
          <p:cNvPr id="4" name="Content Placeholder 3" descr="Clut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827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0936:00UTC WLM FIX</a:t>
            </a:r>
            <a:endParaRPr lang="en-US" b="1" u="sng" dirty="0"/>
          </a:p>
        </p:txBody>
      </p:sp>
      <p:pic>
        <p:nvPicPr>
          <p:cNvPr id="4" name="Content Placeholder 3" descr="Elev Prop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 r="802"/>
          <a:stretch>
            <a:fillRect/>
          </a:stretch>
        </p:blipFill>
        <p:spPr/>
      </p:pic>
      <p:pic>
        <p:nvPicPr>
          <p:cNvPr id="5" name="Picture 4" descr="MP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25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Current VH-MDX areas of interest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Most Probable Area (MPA) suggests a smaller area based on the best </a:t>
            </a:r>
            <a:r>
              <a:rPr lang="en-US" u="sng" dirty="0" smtClean="0"/>
              <a:t>current</a:t>
            </a:r>
            <a:r>
              <a:rPr lang="en-US" dirty="0" smtClean="0"/>
              <a:t> interpretation of </a:t>
            </a:r>
            <a:r>
              <a:rPr lang="en-US" u="sng" dirty="0" smtClean="0"/>
              <a:t>current</a:t>
            </a:r>
            <a:r>
              <a:rPr lang="en-US" dirty="0" smtClean="0"/>
              <a:t> information and data</a:t>
            </a:r>
          </a:p>
          <a:p>
            <a:r>
              <a:rPr lang="en-US" dirty="0" smtClean="0"/>
              <a:t>The MPA is </a:t>
            </a:r>
            <a:r>
              <a:rPr lang="en-US" u="sng" dirty="0" smtClean="0"/>
              <a:t>not</a:t>
            </a:r>
            <a:r>
              <a:rPr lang="en-US" dirty="0" smtClean="0"/>
              <a:t> the only area within the MLE boundary that we are interested in!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0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Current VH-MDX areas of interest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MLE is 644sqkm (455sqkm if cleared areas and the </a:t>
            </a:r>
            <a:r>
              <a:rPr lang="en-US" dirty="0" err="1" smtClean="0"/>
              <a:t>Barringtons</a:t>
            </a:r>
            <a:r>
              <a:rPr lang="en-US" dirty="0" smtClean="0"/>
              <a:t> are only considered)</a:t>
            </a:r>
          </a:p>
          <a:p>
            <a:r>
              <a:rPr lang="en-US" dirty="0" smtClean="0"/>
              <a:t>The MLE was amended in last quarter 2015</a:t>
            </a:r>
          </a:p>
          <a:p>
            <a:r>
              <a:rPr lang="en-US" dirty="0" smtClean="0"/>
              <a:t>A 518sqkm reduction in area resulted</a:t>
            </a:r>
          </a:p>
          <a:p>
            <a:r>
              <a:rPr lang="en-US" dirty="0"/>
              <a:t>Primary search area ≈</a:t>
            </a:r>
            <a:r>
              <a:rPr lang="en-US" dirty="0" smtClean="0"/>
              <a:t>10km-20km </a:t>
            </a:r>
            <a:r>
              <a:rPr lang="en-US" dirty="0"/>
              <a:t>east of legacy search areas</a:t>
            </a:r>
          </a:p>
          <a:p>
            <a:r>
              <a:rPr lang="en-US" dirty="0"/>
              <a:t>This includes: Gloucester, Wangat, and Kerripit rivers and valleys in between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10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VH-MDX areas of interest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 have developed and will continue to develop ‘sub-theories’ to isolate smaller target areas to search</a:t>
            </a:r>
          </a:p>
          <a:p>
            <a:r>
              <a:rPr lang="en-US" dirty="0" smtClean="0"/>
              <a:t>What are sub theories?</a:t>
            </a:r>
          </a:p>
          <a:p>
            <a:pPr lvl="1"/>
            <a:r>
              <a:rPr lang="en-US" dirty="0" smtClean="0"/>
              <a:t>Individual scenarios that were possible: e.g.:</a:t>
            </a:r>
          </a:p>
          <a:p>
            <a:pPr lvl="1"/>
            <a:r>
              <a:rPr lang="en-US" dirty="0" smtClean="0"/>
              <a:t>departed flight just after final call</a:t>
            </a:r>
          </a:p>
          <a:p>
            <a:pPr lvl="1"/>
            <a:r>
              <a:rPr lang="en-US" dirty="0" smtClean="0"/>
              <a:t>Flew with lateral control into ground +30 seconds after final call</a:t>
            </a:r>
          </a:p>
          <a:p>
            <a:pPr lvl="1"/>
            <a:r>
              <a:rPr lang="en-US" dirty="0" smtClean="0"/>
              <a:t>Took a track following radar fade of 5˚north of last radar observed track </a:t>
            </a:r>
          </a:p>
          <a:p>
            <a:pPr lvl="1"/>
            <a:r>
              <a:rPr lang="en-US" dirty="0" smtClean="0"/>
              <a:t>There are many possibilities!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7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VH-MDX areas of interest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5970"/>
          </a:xfrm>
        </p:spPr>
        <p:txBody>
          <a:bodyPr>
            <a:normAutofit fontScale="62500" lnSpcReduction="20000"/>
          </a:bodyPr>
          <a:lstStyle/>
          <a:p>
            <a:r>
              <a:rPr lang="en-US" sz="4800" dirty="0" smtClean="0"/>
              <a:t>What is different to BWRS areas and those of other researchers?</a:t>
            </a:r>
          </a:p>
          <a:p>
            <a:pPr lvl="1"/>
            <a:r>
              <a:rPr lang="en-US" sz="3400" dirty="0" smtClean="0"/>
              <a:t>Other researches specify what in reality are only ‘sub theories’</a:t>
            </a:r>
          </a:p>
          <a:p>
            <a:pPr lvl="1"/>
            <a:r>
              <a:rPr lang="en-US" sz="3400" dirty="0" smtClean="0"/>
              <a:t>Our deep research suggests that small areas of interest are not possible to specify with confidence: there are many possibilities!</a:t>
            </a:r>
          </a:p>
          <a:p>
            <a:pPr lvl="1"/>
            <a:r>
              <a:rPr lang="en-US" sz="3400" u="sng" dirty="0" smtClean="0"/>
              <a:t>If VH-MDX is found in one of these small areas it is more luck than science </a:t>
            </a:r>
            <a:r>
              <a:rPr lang="en-US" sz="3400" dirty="0" smtClean="0"/>
              <a:t>(but you tell this to the researcher involved) </a:t>
            </a:r>
          </a:p>
          <a:p>
            <a:pPr lvl="1"/>
            <a:r>
              <a:rPr lang="en-US" sz="3400" dirty="0" smtClean="0"/>
              <a:t>the information currently does not support development of small areas and is unlikely to do so</a:t>
            </a:r>
          </a:p>
          <a:p>
            <a:pPr lvl="1"/>
            <a:r>
              <a:rPr lang="en-US" sz="3400" dirty="0" smtClean="0"/>
              <a:t>BWRS offers an almost certain area VH-MDX is within with the MLE</a:t>
            </a:r>
          </a:p>
          <a:p>
            <a:r>
              <a:rPr lang="en-US" sz="3800" dirty="0" smtClean="0"/>
              <a:t>Our area development is progressive, open for all to see and extremely thorough. </a:t>
            </a:r>
          </a:p>
        </p:txBody>
      </p:sp>
    </p:spTree>
    <p:extLst>
      <p:ext uri="{BB962C8B-B14F-4D97-AF65-F5344CB8AC3E}">
        <p14:creationId xmlns:p14="http://schemas.microsoft.com/office/powerpoint/2010/main" val="218738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Remote sensing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In 2016 BWRS negotiated a deal to use </a:t>
            </a:r>
            <a:r>
              <a:rPr lang="en-US" dirty="0" err="1" smtClean="0"/>
              <a:t>Lidar</a:t>
            </a:r>
            <a:r>
              <a:rPr lang="en-US" dirty="0" smtClean="0"/>
              <a:t> data </a:t>
            </a:r>
          </a:p>
          <a:p>
            <a:r>
              <a:rPr lang="en-US" dirty="0" smtClean="0"/>
              <a:t>Glenn Horrocks (BWRS) has developed software to interpret reflectivity levels of returns </a:t>
            </a:r>
          </a:p>
          <a:p>
            <a:r>
              <a:rPr lang="en-US" dirty="0" smtClean="0"/>
              <a:t>The idea was originally suggested by Grahame Price (BWRS) many years ago</a:t>
            </a:r>
          </a:p>
          <a:p>
            <a:r>
              <a:rPr lang="en-US" dirty="0" smtClean="0"/>
              <a:t>The software is in it’s infancy and will be developed to conduct shape and contrast recognition</a:t>
            </a:r>
          </a:p>
          <a:p>
            <a:r>
              <a:rPr lang="en-US" dirty="0" smtClean="0"/>
              <a:t>Used at the 2016 SAREX: currently we are good at identifying creeks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r>
              <a:rPr lang="en-US" dirty="0" smtClean="0"/>
              <a:t>Also generate very accurate </a:t>
            </a:r>
            <a:r>
              <a:rPr lang="en-US" dirty="0" err="1" smtClean="0"/>
              <a:t>topo</a:t>
            </a:r>
            <a:r>
              <a:rPr lang="en-US" dirty="0" smtClean="0"/>
              <a:t>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53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6H-353614-645099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215999" cy="69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1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5"/>
            <a:ext cx="9263990" cy="69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0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H-MDX Photo.JPG"/>
          <p:cNvPicPr>
            <a:picLocks noChangeAspect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4" t="-8826" r="2604" b="-1"/>
          <a:stretch/>
        </p:blipFill>
        <p:spPr>
          <a:xfrm>
            <a:off x="-318791" y="-659810"/>
            <a:ext cx="9529915" cy="781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What is VH-MDX?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6785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single-engine light aircraft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Travelling from Proserpine to </a:t>
            </a:r>
            <a:r>
              <a:rPr lang="en-US" dirty="0" err="1" smtClean="0">
                <a:solidFill>
                  <a:srgbClr val="000000"/>
                </a:solidFill>
              </a:rPr>
              <a:t>Bankstown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9</a:t>
            </a:r>
            <a:r>
              <a:rPr lang="en-US" baseline="30000" dirty="0" smtClean="0">
                <a:solidFill>
                  <a:srgbClr val="000000"/>
                </a:solidFill>
              </a:rPr>
              <a:t>th</a:t>
            </a:r>
            <a:r>
              <a:rPr lang="en-US" dirty="0" smtClean="0">
                <a:solidFill>
                  <a:srgbClr val="000000"/>
                </a:solidFill>
              </a:rPr>
              <a:t> August 1981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 people on board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Disappeared without a trace </a:t>
            </a:r>
          </a:p>
          <a:p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US" dirty="0" smtClean="0">
                <a:solidFill>
                  <a:srgbClr val="000000"/>
                </a:solidFill>
              </a:rPr>
              <a:t>ithin or near the Barrington Wilderness Area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BWRS involved from 1</a:t>
            </a:r>
            <a:r>
              <a:rPr lang="en-US" baseline="30000" dirty="0" smtClean="0">
                <a:solidFill>
                  <a:srgbClr val="000000"/>
                </a:solidFill>
              </a:rPr>
              <a:t>st</a:t>
            </a:r>
            <a:r>
              <a:rPr lang="en-US" dirty="0" smtClean="0">
                <a:solidFill>
                  <a:srgbClr val="000000"/>
                </a:solidFill>
              </a:rPr>
              <a:t> search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9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11-25 at 18.39.1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t="13217" r="19255" b="13217"/>
          <a:stretch/>
        </p:blipFill>
        <p:spPr>
          <a:xfrm>
            <a:off x="0" y="1"/>
            <a:ext cx="9144000" cy="6911999"/>
          </a:xfrm>
        </p:spPr>
      </p:pic>
    </p:spTree>
    <p:extLst>
      <p:ext uri="{BB962C8B-B14F-4D97-AF65-F5344CB8AC3E}">
        <p14:creationId xmlns:p14="http://schemas.microsoft.com/office/powerpoint/2010/main" val="183005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Aerial imagery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6919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Aerial imagery has limited application to finding VH-MDX as it is likely the aircraft was ‘swallowed’ by the vegetation </a:t>
            </a:r>
          </a:p>
          <a:p>
            <a:r>
              <a:rPr lang="en-US" dirty="0" smtClean="0"/>
              <a:t>Various agencies overviewed aerial photos in 1981</a:t>
            </a:r>
          </a:p>
          <a:p>
            <a:r>
              <a:rPr lang="en-US" dirty="0" smtClean="0"/>
              <a:t>Landsat satellite was used but poor res (80m x 80m) and run was not through </a:t>
            </a:r>
            <a:r>
              <a:rPr lang="en-US" dirty="0" err="1" smtClean="0"/>
              <a:t>centre</a:t>
            </a:r>
            <a:r>
              <a:rPr lang="en-US" dirty="0" smtClean="0"/>
              <a:t> of the search area</a:t>
            </a:r>
          </a:p>
          <a:p>
            <a:r>
              <a:rPr lang="en-US" dirty="0" smtClean="0"/>
              <a:t>An infra-red line scan was carried out by an RF-111C</a:t>
            </a:r>
          </a:p>
          <a:p>
            <a:r>
              <a:rPr lang="en-US" dirty="0" smtClean="0"/>
              <a:t>Google Earth and Six map images are unlikely to locate VH-MDX and generate many false positives</a:t>
            </a:r>
          </a:p>
          <a:p>
            <a:r>
              <a:rPr lang="en-US" dirty="0" smtClean="0"/>
              <a:t>But it is still possible that the above resources could locate VH-MDX: why?</a:t>
            </a:r>
          </a:p>
          <a:p>
            <a:pPr lvl="1"/>
            <a:r>
              <a:rPr lang="en-US" dirty="0" smtClean="0"/>
              <a:t>If agencies did not focus on our current areas of interest</a:t>
            </a:r>
          </a:p>
          <a:p>
            <a:pPr lvl="1"/>
            <a:r>
              <a:rPr lang="en-US" dirty="0" smtClean="0"/>
              <a:t>If the aircraft has slipped to a clear area or vegetation has died </a:t>
            </a:r>
          </a:p>
          <a:p>
            <a:r>
              <a:rPr lang="en-US" dirty="0"/>
              <a:t>E</a:t>
            </a:r>
            <a:r>
              <a:rPr lang="en-US" dirty="0" smtClean="0"/>
              <a:t>ffort for likely outcome is not very efficient  </a:t>
            </a:r>
          </a:p>
        </p:txBody>
      </p:sp>
    </p:spTree>
    <p:extLst>
      <p:ext uri="{BB962C8B-B14F-4D97-AF65-F5344CB8AC3E}">
        <p14:creationId xmlns:p14="http://schemas.microsoft.com/office/powerpoint/2010/main" val="147548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425" y="1709671"/>
            <a:ext cx="82296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FFFFFF"/>
                </a:solidFill>
              </a:rPr>
              <a:t>The End</a:t>
            </a:r>
            <a:endParaRPr lang="en-US" b="1" u="sng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1575" y="3339564"/>
            <a:ext cx="2813329" cy="12004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72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H="1">
            <a:off x="4618390" y="742297"/>
            <a:ext cx="3364827" cy="1138189"/>
          </a:xfrm>
          <a:prstGeom prst="straightConnector1">
            <a:avLst/>
          </a:prstGeom>
          <a:ln w="63500"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424655" y="2032886"/>
            <a:ext cx="2028793" cy="1959023"/>
          </a:xfrm>
          <a:prstGeom prst="straightConnector1">
            <a:avLst/>
          </a:prstGeom>
          <a:ln w="63500"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1844022" y="4348763"/>
            <a:ext cx="365325" cy="2365728"/>
          </a:xfrm>
          <a:prstGeom prst="straightConnector1">
            <a:avLst/>
          </a:prstGeom>
          <a:ln w="63500"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027569" y="742297"/>
            <a:ext cx="2955649" cy="4632775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887808" y="5635997"/>
            <a:ext cx="1913608" cy="1222003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306502" y="742297"/>
            <a:ext cx="676716" cy="1138189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644258" y="894697"/>
            <a:ext cx="4540469" cy="985789"/>
          </a:xfrm>
          <a:prstGeom prst="straightConnector1">
            <a:avLst/>
          </a:prstGeom>
          <a:ln w="635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6200000" flipH="1">
            <a:off x="2416486" y="902865"/>
            <a:ext cx="757834" cy="741496"/>
          </a:xfrm>
          <a:prstGeom prst="curvedConnector3">
            <a:avLst>
              <a:gd name="adj1" fmla="val 93612"/>
            </a:avLst>
          </a:prstGeom>
          <a:ln w="635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8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bg1"/>
                </a:solidFill>
              </a:rPr>
              <a:t>Why was VH-MDX not found?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5716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Topography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Errors in: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 base information and data 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 interpretation of radar fixes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50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3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95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Why search for VH-MDX?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894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Offer closure to families and friends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Complete original BWRS mission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Excellent remote search activity for NSW emergency services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Challenge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Enjoyment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Lots of other reasons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98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Where were we pre-2014?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</a:t>
            </a:r>
            <a:r>
              <a:rPr lang="en-US" dirty="0" smtClean="0"/>
              <a:t>imited understanding of information </a:t>
            </a:r>
            <a:r>
              <a:rPr lang="en-US" dirty="0"/>
              <a:t>and data </a:t>
            </a:r>
            <a:endParaRPr lang="en-US" dirty="0" smtClean="0"/>
          </a:p>
          <a:p>
            <a:r>
              <a:rPr lang="en-US" dirty="0" smtClean="0"/>
              <a:t>Poor understanding of radar coverage</a:t>
            </a:r>
          </a:p>
          <a:p>
            <a:r>
              <a:rPr lang="en-US" dirty="0" smtClean="0"/>
              <a:t>Incorrect assumptions on radars involved</a:t>
            </a:r>
          </a:p>
          <a:p>
            <a:r>
              <a:rPr lang="en-US" dirty="0"/>
              <a:t>Lots of rumors and Chinese </a:t>
            </a:r>
            <a:r>
              <a:rPr lang="en-US" dirty="0" smtClean="0"/>
              <a:t>whispers</a:t>
            </a:r>
          </a:p>
          <a:p>
            <a:r>
              <a:rPr lang="en-US" dirty="0" smtClean="0"/>
              <a:t>Limited </a:t>
            </a:r>
            <a:r>
              <a:rPr lang="en-US" i="1" dirty="0" smtClean="0"/>
              <a:t>effectiveness of</a:t>
            </a:r>
            <a:r>
              <a:rPr lang="en-US" dirty="0" smtClean="0"/>
              <a:t> </a:t>
            </a:r>
            <a:r>
              <a:rPr lang="en-US" dirty="0"/>
              <a:t>leadership and </a:t>
            </a:r>
            <a:r>
              <a:rPr lang="en-US" dirty="0" smtClean="0"/>
              <a:t>communication</a:t>
            </a:r>
          </a:p>
          <a:p>
            <a:r>
              <a:rPr lang="en-US" dirty="0"/>
              <a:t>ATCO’s not debriefed correctly or at </a:t>
            </a:r>
            <a:r>
              <a:rPr lang="en-US" dirty="0" smtClean="0"/>
              <a:t>all</a:t>
            </a:r>
          </a:p>
          <a:p>
            <a:r>
              <a:rPr lang="en-US" dirty="0" smtClean="0"/>
              <a:t>Limited </a:t>
            </a:r>
            <a:r>
              <a:rPr lang="en-US" dirty="0"/>
              <a:t>cross checking </a:t>
            </a:r>
            <a:r>
              <a:rPr lang="en-US" dirty="0" smtClean="0"/>
              <a:t>methods</a:t>
            </a:r>
          </a:p>
          <a:p>
            <a:r>
              <a:rPr lang="en-US" dirty="0" smtClean="0"/>
              <a:t>Poor </a:t>
            </a:r>
            <a:r>
              <a:rPr lang="en-US" dirty="0"/>
              <a:t>unity, poor research </a:t>
            </a:r>
            <a:r>
              <a:rPr lang="en-US" dirty="0" smtClean="0"/>
              <a:t>quality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6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What did we do about this?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Concept of Operations (CONOPS) developed </a:t>
            </a:r>
          </a:p>
          <a:p>
            <a:r>
              <a:rPr lang="en-US" dirty="0" smtClean="0"/>
              <a:t>A </a:t>
            </a:r>
            <a:r>
              <a:rPr lang="en-US" i="1" dirty="0" smtClean="0"/>
              <a:t>progressive</a:t>
            </a:r>
            <a:r>
              <a:rPr lang="en-US" dirty="0" smtClean="0"/>
              <a:t>, </a:t>
            </a:r>
            <a:r>
              <a:rPr lang="en-US" i="1" dirty="0" smtClean="0"/>
              <a:t>iterative</a:t>
            </a:r>
            <a:r>
              <a:rPr lang="en-US" dirty="0" smtClean="0"/>
              <a:t> and tear down approach to research</a:t>
            </a:r>
          </a:p>
          <a:p>
            <a:r>
              <a:rPr lang="en-US" dirty="0" smtClean="0"/>
              <a:t>Locate base information and data</a:t>
            </a:r>
          </a:p>
          <a:p>
            <a:r>
              <a:rPr lang="en-US" dirty="0" smtClean="0"/>
              <a:t>Unfreeze previous conclusions</a:t>
            </a:r>
          </a:p>
          <a:p>
            <a:r>
              <a:rPr lang="en-US" dirty="0" smtClean="0"/>
              <a:t>Multiple, hierarchical areas of interest were identified as the best method of attack rather than small areas based on heavy assumption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38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26230</TotalTime>
  <Words>1238</Words>
  <Application>Microsoft Macintosh PowerPoint</Application>
  <PresentationFormat>On-screen Show (4:3)</PresentationFormat>
  <Paragraphs>178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Locating VH-MDX</vt:lpstr>
      <vt:lpstr>Brief approach</vt:lpstr>
      <vt:lpstr>BWRS position to VH-MDX</vt:lpstr>
      <vt:lpstr>What is VH-MDX?</vt:lpstr>
      <vt:lpstr>PowerPoint Presentation</vt:lpstr>
      <vt:lpstr>Why was VH-MDX not found?</vt:lpstr>
      <vt:lpstr>Why search for VH-MDX?</vt:lpstr>
      <vt:lpstr>Where were we pre-2014?</vt:lpstr>
      <vt:lpstr>What did we do about this?</vt:lpstr>
      <vt:lpstr>Where are we now?</vt:lpstr>
      <vt:lpstr>www.vhmdx.com.au</vt:lpstr>
      <vt:lpstr>How does all this help?</vt:lpstr>
      <vt:lpstr>How has this changed focus areas?</vt:lpstr>
      <vt:lpstr>PowerPoint Presentation</vt:lpstr>
      <vt:lpstr>PowerPoint Presentation</vt:lpstr>
      <vt:lpstr>Search tactics </vt:lpstr>
      <vt:lpstr>Search progress</vt:lpstr>
      <vt:lpstr>Post 2014 search activities</vt:lpstr>
      <vt:lpstr>Sample search coverage</vt:lpstr>
      <vt:lpstr>Part 2</vt:lpstr>
      <vt:lpstr>Radar heads</vt:lpstr>
      <vt:lpstr>Electronic gating line</vt:lpstr>
      <vt:lpstr>Gating line &amp; fixes</vt:lpstr>
      <vt:lpstr>Reported radar fixes</vt:lpstr>
      <vt:lpstr>PowerPoint Presentation</vt:lpstr>
      <vt:lpstr>PowerPoint Presentation</vt:lpstr>
      <vt:lpstr>Analysis of radar fixes</vt:lpstr>
      <vt:lpstr>Radio propagation</vt:lpstr>
      <vt:lpstr>PowerPoint Presentation</vt:lpstr>
      <vt:lpstr>DoT Radio propagation </vt:lpstr>
      <vt:lpstr>DoT TRM clutter diagram</vt:lpstr>
      <vt:lpstr>0936:00UTC WLM FIX</vt:lpstr>
      <vt:lpstr>Current VH-MDX areas of interest</vt:lpstr>
      <vt:lpstr>Current VH-MDX areas of interest</vt:lpstr>
      <vt:lpstr>VH-MDX areas of interest</vt:lpstr>
      <vt:lpstr>VH-MDX areas of interest</vt:lpstr>
      <vt:lpstr>Remote sensing</vt:lpstr>
      <vt:lpstr>PowerPoint Presentation</vt:lpstr>
      <vt:lpstr>PowerPoint Presentation</vt:lpstr>
      <vt:lpstr>PowerPoint Presentation</vt:lpstr>
      <vt:lpstr>Aerial imagery</vt:lpstr>
      <vt:lpstr>The End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were we and were are we going?</dc:title>
  <dc:creator>Glenn Strkalj</dc:creator>
  <cp:lastModifiedBy>Glenn Strkalj</cp:lastModifiedBy>
  <cp:revision>422</cp:revision>
  <dcterms:created xsi:type="dcterms:W3CDTF">2016-01-20T20:07:53Z</dcterms:created>
  <dcterms:modified xsi:type="dcterms:W3CDTF">2016-12-09T14:02:14Z</dcterms:modified>
</cp:coreProperties>
</file>