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1" r:id="rId2"/>
    <p:sldId id="257" r:id="rId3"/>
    <p:sldId id="258" r:id="rId4"/>
    <p:sldId id="259" r:id="rId5"/>
    <p:sldId id="266" r:id="rId6"/>
    <p:sldId id="304" r:id="rId7"/>
    <p:sldId id="273" r:id="rId8"/>
    <p:sldId id="328" r:id="rId9"/>
    <p:sldId id="305" r:id="rId10"/>
    <p:sldId id="274" r:id="rId11"/>
    <p:sldId id="268" r:id="rId12"/>
    <p:sldId id="307" r:id="rId13"/>
    <p:sldId id="269" r:id="rId14"/>
    <p:sldId id="325" r:id="rId15"/>
    <p:sldId id="309" r:id="rId16"/>
    <p:sldId id="326" r:id="rId17"/>
    <p:sldId id="310" r:id="rId18"/>
    <p:sldId id="320" r:id="rId19"/>
    <p:sldId id="327" r:id="rId20"/>
    <p:sldId id="322" r:id="rId21"/>
    <p:sldId id="321" r:id="rId22"/>
    <p:sldId id="323" r:id="rId23"/>
    <p:sldId id="311" r:id="rId24"/>
    <p:sldId id="314" r:id="rId25"/>
    <p:sldId id="315" r:id="rId26"/>
    <p:sldId id="324" r:id="rId27"/>
    <p:sldId id="317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80554-F637-0249-9CDC-7DBDEE787D2C}" type="datetime1">
              <a:rPr lang="en-AU" smtClean="0"/>
              <a:t>29/12/15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E39EF-D10A-8D45-BDCF-949E06516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561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1D0F2-C9F9-B444-A035-C1059CB382B5}" type="datetime1">
              <a:rPr lang="en-AU" smtClean="0"/>
              <a:t>29/12/15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4EE9D-126F-7C43-A68E-1641F9C5E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90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4EE9D-126F-7C43-A68E-1641F9C5E370}" type="slidenum">
              <a:rPr lang="en-US" smtClean="0"/>
              <a:t>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1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F32C-D547-F241-88F6-FEC57C48D2B4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9710-1A22-BE46-BEF5-80F4B325E0E1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3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E4F5-390C-AF4C-8C8A-5A0C4A781A57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4083-6310-ED49-88B0-202FA2F52435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7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948C-2249-E244-891B-D638D3E9A289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3B1BA-DFB9-D04E-86B1-AA67964BF9AA}" type="datetime1">
              <a:rPr lang="en-AU" smtClean="0"/>
              <a:t>29/12/15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5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9D32-290F-D243-A50E-256A3ED649C4}" type="datetime1">
              <a:rPr lang="en-AU" smtClean="0"/>
              <a:t>29/12/15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0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5DC5-D181-EF4A-BC49-9B8FAC995938}" type="datetime1">
              <a:rPr lang="en-AU" smtClean="0"/>
              <a:t>29/12/15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6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CB52-9CC0-344A-B864-D7DEE7A1A960}" type="datetime1">
              <a:rPr lang="en-AU" smtClean="0"/>
              <a:t>29/12/15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F4EA-3FE2-D548-90F7-131EA873516C}" type="datetime1">
              <a:rPr lang="en-AU" smtClean="0"/>
              <a:t>29/12/15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9728-CDE0-2141-8200-AC7915DBAB05}" type="datetime1">
              <a:rPr lang="en-AU" smtClean="0"/>
              <a:t>29/12/15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B1B45-A909-C54E-9935-1EC3C188147F}" type="datetime1">
              <a:rPr lang="en-AU" smtClean="0"/>
              <a:t>29/12/15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Glenn Strkalj &amp; Glenn Horrocks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7DAF3-EB8C-E348-BED7-7438DC2DA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1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97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853" y="0"/>
            <a:ext cx="10287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Locating VH-MDX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3260" y="3549566"/>
            <a:ext cx="2498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Glenn Strkalj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Glenn Horrocks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BWRS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21</a:t>
            </a:r>
            <a:r>
              <a:rPr lang="en-US" sz="2400" baseline="30000" dirty="0" smtClean="0">
                <a:solidFill>
                  <a:srgbClr val="FFFF00"/>
                </a:solidFill>
              </a:rPr>
              <a:t>st</a:t>
            </a:r>
            <a:r>
              <a:rPr lang="en-US" sz="2400" dirty="0" smtClean="0">
                <a:solidFill>
                  <a:srgbClr val="FFFF00"/>
                </a:solidFill>
              </a:rPr>
              <a:t> August 2015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 descr="BWR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3" y="3282950"/>
            <a:ext cx="2487874" cy="2500313"/>
          </a:xfrm>
          <a:prstGeom prst="rect">
            <a:avLst/>
          </a:prstGeom>
        </p:spPr>
      </p:pic>
      <p:pic>
        <p:nvPicPr>
          <p:cNvPr id="9" name="Picture 8" descr="V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73" y="3459356"/>
            <a:ext cx="2019300" cy="20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Sydney deposed final radar 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Information found that questions the true nature of this position</a:t>
            </a:r>
          </a:p>
          <a:p>
            <a:r>
              <a:rPr lang="en-US" dirty="0" smtClean="0"/>
              <a:t>Still valid to suggest eastward tracking</a:t>
            </a:r>
          </a:p>
          <a:p>
            <a:r>
              <a:rPr lang="en-US" dirty="0" smtClean="0"/>
              <a:t>Defensible enough at this stage to offer a </a:t>
            </a:r>
            <a:r>
              <a:rPr lang="en-US" i="1" dirty="0" smtClean="0"/>
              <a:t>general</a:t>
            </a:r>
            <a:r>
              <a:rPr lang="en-US" dirty="0" smtClean="0"/>
              <a:t> area for the final observed radar paint</a:t>
            </a:r>
          </a:p>
          <a:p>
            <a:r>
              <a:rPr lang="en-US" dirty="0" smtClean="0"/>
              <a:t>Sydney ATC </a:t>
            </a:r>
            <a:r>
              <a:rPr lang="en-US" u="sng" dirty="0" smtClean="0"/>
              <a:t>did</a:t>
            </a:r>
            <a:r>
              <a:rPr lang="en-US" dirty="0" smtClean="0"/>
              <a:t> observe radar fade</a:t>
            </a:r>
          </a:p>
          <a:p>
            <a:r>
              <a:rPr lang="en-US" dirty="0" smtClean="0"/>
              <a:t>Newly found information suggests Sydney radar fade at </a:t>
            </a:r>
            <a:r>
              <a:rPr lang="en-US" i="1" dirty="0" smtClean="0"/>
              <a:t>approximately</a:t>
            </a:r>
            <a:r>
              <a:rPr lang="en-US" dirty="0" smtClean="0"/>
              <a:t> 330˚M/45NM WLM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Mosaic gating line</a:t>
            </a:r>
            <a:endParaRPr lang="en-US" b="1" dirty="0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57200" y="1719237"/>
            <a:ext cx="8229600" cy="3949941"/>
            <a:chOff x="1886" y="5525"/>
            <a:chExt cx="8314" cy="3431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886" y="5525"/>
              <a:ext cx="8314" cy="3431"/>
              <a:chOff x="1886" y="5525"/>
              <a:chExt cx="8314" cy="3431"/>
            </a:xfrm>
          </p:grpSpPr>
          <p:pic>
            <p:nvPicPr>
              <p:cNvPr id="1027" name="Picture 36" descr="::::::Plot Sheet Gating Z.jpg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" y="5525"/>
                <a:ext cx="8314" cy="3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2238" y="7404"/>
                <a:ext cx="7506" cy="567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38100" dist="25400" dir="5400000" algn="ctr" rotWithShape="0">
                        <a:srgbClr val="000000">
                          <a:alpha val="35001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8709" y="6628"/>
              <a:ext cx="1491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The</a:t>
              </a:r>
              <a:r>
                <a:rPr kumimoji="0" lang="en-AU" sz="1200" b="1" i="0" u="none" strike="noStrike" cap="none" normalizeH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 Round Mountain (TRM) </a:t>
              </a:r>
              <a:r>
                <a:rPr kumimoji="0" lang="en-AU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SSR </a:t>
              </a:r>
              <a:r>
                <a:rPr kumimoji="0" lang="en-AU" sz="12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Paints only north of 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886" y="8019"/>
              <a:ext cx="137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AU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Sydney</a:t>
              </a:r>
              <a:r>
                <a:rPr kumimoji="0" lang="en-AU" sz="1200" b="1" i="0" u="none" strike="noStrike" cap="none" normalizeH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 (SYD)</a:t>
              </a:r>
              <a:r>
                <a:rPr kumimoji="0" lang="en-AU" sz="12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 </a:t>
              </a:r>
              <a:r>
                <a:rPr kumimoji="0" lang="en-AU" sz="1200" b="1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Cambria" charset="0"/>
                  <a:ea typeface="ÇlÇr ñæí©" charset="0"/>
                </a:rPr>
                <a:t>SSR Paints only south of line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1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Mosaic gating 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Prevents two Secondary Surveillance Radar (SSR) symbols being displayed for same aircraft (from two radar sources)</a:t>
            </a:r>
          </a:p>
          <a:p>
            <a:r>
              <a:rPr lang="en-US" dirty="0" smtClean="0"/>
              <a:t>One SSR source for each display section </a:t>
            </a:r>
          </a:p>
          <a:p>
            <a:r>
              <a:rPr lang="en-US" dirty="0" smtClean="0"/>
              <a:t>A simple system; above the line (north) </a:t>
            </a:r>
            <a:r>
              <a:rPr lang="en-US" u="sng" dirty="0" smtClean="0"/>
              <a:t>only</a:t>
            </a:r>
            <a:r>
              <a:rPr lang="en-US" dirty="0" smtClean="0"/>
              <a:t> The Round Mountain (TRM) Route Surveillance Radar (RSR) derived SSR symbols displayed</a:t>
            </a:r>
          </a:p>
          <a:p>
            <a:r>
              <a:rPr lang="en-US" dirty="0" smtClean="0"/>
              <a:t>Below the line (south) </a:t>
            </a:r>
            <a:r>
              <a:rPr lang="en-US" u="sng" dirty="0" smtClean="0"/>
              <a:t>only</a:t>
            </a:r>
            <a:r>
              <a:rPr lang="en-US" dirty="0" smtClean="0"/>
              <a:t> Sydney RSR derived SSR symbols displayed</a:t>
            </a:r>
          </a:p>
          <a:p>
            <a:r>
              <a:rPr lang="en-US" dirty="0" smtClean="0"/>
              <a:t>Unknown if Primary Surveillance Radar (PSR) used the same gate (very useful if so); looking into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0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Final radar observed track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SYD radar track of VH-MDX obtained from two sources</a:t>
            </a:r>
          </a:p>
          <a:p>
            <a:r>
              <a:rPr lang="en-US" dirty="0" smtClean="0"/>
              <a:t>Both sources of good reliability</a:t>
            </a:r>
          </a:p>
          <a:p>
            <a:r>
              <a:rPr lang="en-US" dirty="0" smtClean="0"/>
              <a:t>Exact starting position of track unclear</a:t>
            </a:r>
          </a:p>
          <a:p>
            <a:r>
              <a:rPr lang="en-US" dirty="0" smtClean="0"/>
              <a:t>Suggests an E-N-E track from 320˚M/45NM</a:t>
            </a:r>
          </a:p>
          <a:p>
            <a:r>
              <a:rPr lang="en-US" dirty="0" smtClean="0"/>
              <a:t>Corroborates with other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8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21695"/>
          <a:stretch/>
        </p:blipFill>
        <p:spPr>
          <a:xfrm>
            <a:off x="-2" y="1012483"/>
            <a:ext cx="9157114" cy="5187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8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MOST PROBABLE AREA (MPA)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658" y="1034138"/>
            <a:ext cx="6212028" cy="162799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MPA reflects the most probable area(s) that </a:t>
            </a:r>
            <a:r>
              <a:rPr lang="en-US" u="sng" dirty="0" smtClean="0">
                <a:solidFill>
                  <a:srgbClr val="000000"/>
                </a:solidFill>
              </a:rPr>
              <a:t>current</a:t>
            </a:r>
            <a:r>
              <a:rPr lang="en-US" dirty="0" smtClean="0">
                <a:solidFill>
                  <a:srgbClr val="000000"/>
                </a:solidFill>
              </a:rPr>
              <a:t> information, data and interpretation suggest VH-MDX is located within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Will change with time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4041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Glenn Strkalj &amp; Glenn Horrocks 2015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09282" y="1677721"/>
            <a:ext cx="2340986" cy="1749359"/>
          </a:xfrm>
          <a:prstGeom prst="straightConnector1">
            <a:avLst/>
          </a:prstGeom>
          <a:ln w="952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47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Flight path: What do we think?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5130546"/>
          </a:xfrm>
        </p:spPr>
        <p:txBody>
          <a:bodyPr>
            <a:normAutofit/>
          </a:bodyPr>
          <a:lstStyle/>
          <a:p>
            <a:r>
              <a:rPr lang="en-US" dirty="0" smtClean="0"/>
              <a:t>Accumulated ice</a:t>
            </a:r>
          </a:p>
          <a:p>
            <a:r>
              <a:rPr lang="en-US" dirty="0" smtClean="0"/>
              <a:t>Turned south</a:t>
            </a:r>
          </a:p>
          <a:p>
            <a:r>
              <a:rPr lang="en-US" dirty="0" smtClean="0"/>
              <a:t>Then a slow turn to a E-N-E final track</a:t>
            </a:r>
          </a:p>
          <a:p>
            <a:r>
              <a:rPr lang="en-US" dirty="0" smtClean="0"/>
              <a:t>Accumulated more ice</a:t>
            </a:r>
          </a:p>
          <a:p>
            <a:r>
              <a:rPr lang="en-US" dirty="0" smtClean="0"/>
              <a:t>Either maintained lateral control to impact or fully departed controlled flight after the 5000’ call (both feasible)</a:t>
            </a:r>
          </a:p>
          <a:p>
            <a:r>
              <a:rPr lang="en-US" dirty="0" smtClean="0"/>
              <a:t>Assuming VH-MDX slowed from cruise to climb speed in the final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Radar fix and t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3" y="307829"/>
            <a:ext cx="9220506" cy="6175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0973" y="5124259"/>
            <a:ext cx="243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Depicted flight path  is approximate to show </a:t>
            </a:r>
            <a:r>
              <a:rPr lang="en-US" u="sng" dirty="0" smtClean="0">
                <a:solidFill>
                  <a:srgbClr val="FFFF00"/>
                </a:solidFill>
              </a:rPr>
              <a:t>general</a:t>
            </a:r>
            <a:r>
              <a:rPr lang="en-US" dirty="0" smtClean="0">
                <a:solidFill>
                  <a:srgbClr val="FFFF00"/>
                </a:solidFill>
              </a:rPr>
              <a:t> tracking trend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E-N-E?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2160"/>
            <a:ext cx="8229600" cy="5416022"/>
          </a:xfrm>
        </p:spPr>
        <p:txBody>
          <a:bodyPr>
            <a:normAutofit/>
          </a:bodyPr>
          <a:lstStyle/>
          <a:p>
            <a:r>
              <a:rPr lang="en-US" dirty="0" smtClean="0"/>
              <a:t>1x SYD and WLM ATCO ‘feel’ an easterly track</a:t>
            </a:r>
          </a:p>
          <a:p>
            <a:r>
              <a:rPr lang="en-US" dirty="0" smtClean="0"/>
              <a:t>1x SYD ATCO deposed final posit to the east</a:t>
            </a:r>
          </a:p>
          <a:p>
            <a:r>
              <a:rPr lang="en-US" dirty="0" smtClean="0"/>
              <a:t>SYD fade recorded as ≈330˚M/45NM WLM</a:t>
            </a:r>
          </a:p>
          <a:p>
            <a:r>
              <a:rPr lang="en-US" dirty="0" smtClean="0"/>
              <a:t>E-N-E final tracks suggested by two sources</a:t>
            </a:r>
          </a:p>
          <a:p>
            <a:r>
              <a:rPr lang="en-US" dirty="0" smtClean="0"/>
              <a:t>1x ATCO recalls slow turn to east</a:t>
            </a:r>
          </a:p>
          <a:p>
            <a:r>
              <a:rPr lang="en-US" dirty="0" smtClean="0"/>
              <a:t>Gloucester, </a:t>
            </a:r>
            <a:r>
              <a:rPr lang="en-US" dirty="0" err="1" smtClean="0"/>
              <a:t>Taree</a:t>
            </a:r>
            <a:r>
              <a:rPr lang="en-US" dirty="0" smtClean="0"/>
              <a:t> and Foster townships</a:t>
            </a:r>
          </a:p>
          <a:p>
            <a:r>
              <a:rPr lang="en-US" dirty="0" smtClean="0"/>
              <a:t>VH-MDX may have ended up on lee of cloud</a:t>
            </a:r>
          </a:p>
          <a:p>
            <a:r>
              <a:rPr lang="en-US" dirty="0" smtClean="0"/>
              <a:t>≈0934UTC VH-MDX likely &gt;48NM WLM to W so, flew ‘into’ radar display (easterly track)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Deviations and statistical distribution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data is subject to deviation: a measurement is rarely pure</a:t>
            </a:r>
          </a:p>
          <a:p>
            <a:r>
              <a:rPr lang="en-US" dirty="0" smtClean="0"/>
              <a:t>Deviation values are contingent on:</a:t>
            </a:r>
          </a:p>
          <a:p>
            <a:pPr lvl="1"/>
            <a:r>
              <a:rPr lang="en-US" dirty="0" smtClean="0"/>
              <a:t>The way it was measured</a:t>
            </a:r>
          </a:p>
          <a:p>
            <a:pPr lvl="1"/>
            <a:r>
              <a:rPr lang="en-US" dirty="0" smtClean="0"/>
              <a:t>What tools were used to measure it</a:t>
            </a:r>
          </a:p>
          <a:p>
            <a:r>
              <a:rPr lang="en-US" dirty="0" smtClean="0"/>
              <a:t>So, 320˚M at the 0936UTC fix may be:</a:t>
            </a:r>
          </a:p>
          <a:p>
            <a:pPr lvl="1"/>
            <a:r>
              <a:rPr lang="en-US" dirty="0" smtClean="0"/>
              <a:t>310˚M-330˚M if assessed quickly</a:t>
            </a:r>
          </a:p>
          <a:p>
            <a:pPr lvl="1"/>
            <a:r>
              <a:rPr lang="en-US" dirty="0" smtClean="0"/>
              <a:t>315˚M-325˚M if assessed with some care</a:t>
            </a:r>
          </a:p>
          <a:p>
            <a:pPr lvl="1"/>
            <a:r>
              <a:rPr lang="en-US" dirty="0" smtClean="0"/>
              <a:t>318˚M-322˚M if assessed with prudence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8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/>
          <a:stretch>
            <a:fillRect/>
          </a:stretch>
        </p:blipFill>
        <p:spPr bwMode="auto">
          <a:xfrm>
            <a:off x="-84138" y="-130175"/>
            <a:ext cx="9228138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Stochastic Analysis</a:t>
            </a:r>
          </a:p>
        </p:txBody>
      </p:sp>
      <p:grpSp>
        <p:nvGrpSpPr>
          <p:cNvPr id="4146" name="Group 50"/>
          <p:cNvGrpSpPr>
            <a:grpSpLocks/>
          </p:cNvGrpSpPr>
          <p:nvPr/>
        </p:nvGrpSpPr>
        <p:grpSpPr bwMode="auto">
          <a:xfrm>
            <a:off x="0" y="1341438"/>
            <a:ext cx="2555875" cy="2303462"/>
            <a:chOff x="0" y="1752"/>
            <a:chExt cx="1610" cy="1451"/>
          </a:xfrm>
        </p:grpSpPr>
        <p:sp>
          <p:nvSpPr>
            <p:cNvPr id="4142" name="Line 46"/>
            <p:cNvSpPr>
              <a:spLocks noChangeShapeType="1"/>
            </p:cNvSpPr>
            <p:nvPr/>
          </p:nvSpPr>
          <p:spPr bwMode="auto">
            <a:xfrm>
              <a:off x="1429" y="3022"/>
              <a:ext cx="136" cy="1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47"/>
            <p:cNvSpPr>
              <a:spLocks noChangeShapeType="1"/>
            </p:cNvSpPr>
            <p:nvPr/>
          </p:nvSpPr>
          <p:spPr bwMode="auto">
            <a:xfrm flipV="1">
              <a:off x="1429" y="3067"/>
              <a:ext cx="181" cy="1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Line 48"/>
            <p:cNvSpPr>
              <a:spLocks noChangeShapeType="1"/>
            </p:cNvSpPr>
            <p:nvPr/>
          </p:nvSpPr>
          <p:spPr bwMode="auto">
            <a:xfrm>
              <a:off x="476" y="2069"/>
              <a:ext cx="1043" cy="10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45" name="Picture 49" descr="aCessna 2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2"/>
              <a:ext cx="960" cy="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2339975" y="1341438"/>
            <a:ext cx="3095625" cy="2590800"/>
            <a:chOff x="1202" y="1661"/>
            <a:chExt cx="1950" cy="1632"/>
          </a:xfrm>
        </p:grpSpPr>
        <p:sp>
          <p:nvSpPr>
            <p:cNvPr id="4149" name="Line 53"/>
            <p:cNvSpPr>
              <a:spLocks noChangeShapeType="1"/>
            </p:cNvSpPr>
            <p:nvPr/>
          </p:nvSpPr>
          <p:spPr bwMode="auto">
            <a:xfrm>
              <a:off x="1678" y="1978"/>
              <a:ext cx="1043" cy="108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50" name="Picture 54" descr="Normal Distribu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1288">
              <a:off x="2472" y="2613"/>
              <a:ext cx="861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1" name="Picture 55" descr="aCessna 2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661"/>
              <a:ext cx="960" cy="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62" name="Group 66"/>
          <p:cNvGrpSpPr>
            <a:grpSpLocks/>
          </p:cNvGrpSpPr>
          <p:nvPr/>
        </p:nvGrpSpPr>
        <p:grpSpPr bwMode="auto">
          <a:xfrm>
            <a:off x="5364163" y="1341438"/>
            <a:ext cx="2843212" cy="2520950"/>
            <a:chOff x="2767" y="1660"/>
            <a:chExt cx="1791" cy="1588"/>
          </a:xfrm>
        </p:grpSpPr>
        <p:pic>
          <p:nvPicPr>
            <p:cNvPr id="4158" name="Picture 62" descr="Normal Distribu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29343">
              <a:off x="3697" y="2568"/>
              <a:ext cx="861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59" name="Line 63"/>
            <p:cNvSpPr>
              <a:spLocks noChangeShapeType="1"/>
            </p:cNvSpPr>
            <p:nvPr/>
          </p:nvSpPr>
          <p:spPr bwMode="auto">
            <a:xfrm>
              <a:off x="3288" y="2023"/>
              <a:ext cx="1270" cy="6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Line 64"/>
            <p:cNvSpPr>
              <a:spLocks noChangeShapeType="1"/>
            </p:cNvSpPr>
            <p:nvPr/>
          </p:nvSpPr>
          <p:spPr bwMode="auto">
            <a:xfrm>
              <a:off x="3243" y="1978"/>
              <a:ext cx="771" cy="12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61" name="Picture 65" descr="aCessna 2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" y="1660"/>
              <a:ext cx="960" cy="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64" name="Line 68"/>
          <p:cNvSpPr>
            <a:spLocks noChangeShapeType="1"/>
          </p:cNvSpPr>
          <p:nvPr/>
        </p:nvSpPr>
        <p:spPr bwMode="auto">
          <a:xfrm>
            <a:off x="2051050" y="5084763"/>
            <a:ext cx="2592388" cy="676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66" name="Picture 70" descr="aCessna 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1524000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0" name="Oval 74"/>
          <p:cNvSpPr>
            <a:spLocks noChangeArrowheads="1"/>
          </p:cNvSpPr>
          <p:nvPr/>
        </p:nvSpPr>
        <p:spPr bwMode="auto">
          <a:xfrm rot="733742">
            <a:off x="4284663" y="5013325"/>
            <a:ext cx="720725" cy="15113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9" name="Oval 73"/>
          <p:cNvSpPr>
            <a:spLocks noChangeArrowheads="1"/>
          </p:cNvSpPr>
          <p:nvPr/>
        </p:nvSpPr>
        <p:spPr bwMode="auto">
          <a:xfrm rot="733742">
            <a:off x="4427538" y="5229225"/>
            <a:ext cx="514350" cy="10795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 rot="733742">
            <a:off x="4572000" y="5445125"/>
            <a:ext cx="309563" cy="647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71" name="Text Box 75"/>
          <p:cNvSpPr txBox="1">
            <a:spLocks noChangeArrowheads="1"/>
          </p:cNvSpPr>
          <p:nvPr/>
        </p:nvSpPr>
        <p:spPr bwMode="auto">
          <a:xfrm>
            <a:off x="107950" y="2636838"/>
            <a:ext cx="1295400" cy="10699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600"/>
              <a:t>Too simple:</a:t>
            </a:r>
          </a:p>
          <a:p>
            <a:r>
              <a:rPr lang="ja-JP" altLang="en-AU" sz="1600">
                <a:latin typeface="Arial"/>
              </a:rPr>
              <a:t>“</a:t>
            </a:r>
            <a:r>
              <a:rPr lang="en-AU" sz="1600"/>
              <a:t>X</a:t>
            </a:r>
            <a:r>
              <a:rPr lang="ja-JP" altLang="en-AU" sz="1600">
                <a:latin typeface="Arial"/>
              </a:rPr>
              <a:t>”</a:t>
            </a:r>
            <a:r>
              <a:rPr lang="en-AU" sz="1600"/>
              <a:t> </a:t>
            </a:r>
            <a:r>
              <a:rPr lang="en-AU" sz="1600" i="1" u="sng"/>
              <a:t>never</a:t>
            </a:r>
            <a:r>
              <a:rPr lang="en-AU" sz="1600"/>
              <a:t> marks the spot</a:t>
            </a:r>
          </a:p>
        </p:txBody>
      </p:sp>
      <p:sp>
        <p:nvSpPr>
          <p:cNvPr id="4172" name="Text Box 76"/>
          <p:cNvSpPr txBox="1">
            <a:spLocks noChangeArrowheads="1"/>
          </p:cNvSpPr>
          <p:nvPr/>
        </p:nvSpPr>
        <p:spPr bwMode="auto">
          <a:xfrm>
            <a:off x="4211638" y="2060575"/>
            <a:ext cx="1296987" cy="8255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600"/>
              <a:t>There is uncertainty in range</a:t>
            </a:r>
          </a:p>
        </p:txBody>
      </p:sp>
      <p:sp>
        <p:nvSpPr>
          <p:cNvPr id="4173" name="Text Box 77"/>
          <p:cNvSpPr txBox="1">
            <a:spLocks noChangeArrowheads="1"/>
          </p:cNvSpPr>
          <p:nvPr/>
        </p:nvSpPr>
        <p:spPr bwMode="auto">
          <a:xfrm>
            <a:off x="7524750" y="1700213"/>
            <a:ext cx="1296988" cy="8255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600"/>
              <a:t>There is uncertainty in direction</a:t>
            </a:r>
          </a:p>
        </p:txBody>
      </p:sp>
      <p:sp>
        <p:nvSpPr>
          <p:cNvPr id="4174" name="Text Box 78"/>
          <p:cNvSpPr txBox="1">
            <a:spLocks noChangeArrowheads="1"/>
          </p:cNvSpPr>
          <p:nvPr/>
        </p:nvSpPr>
        <p:spPr bwMode="auto">
          <a:xfrm>
            <a:off x="900113" y="5661025"/>
            <a:ext cx="2735262" cy="5810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600"/>
              <a:t>These combine to give a probability distribution</a:t>
            </a:r>
          </a:p>
        </p:txBody>
      </p:sp>
      <p:sp>
        <p:nvSpPr>
          <p:cNvPr id="4175" name="Text Box 79"/>
          <p:cNvSpPr txBox="1">
            <a:spLocks noChangeArrowheads="1"/>
          </p:cNvSpPr>
          <p:nvPr/>
        </p:nvSpPr>
        <p:spPr bwMode="auto">
          <a:xfrm>
            <a:off x="5651500" y="5157788"/>
            <a:ext cx="3384550" cy="15589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sz="1600"/>
              <a:t>The stochastic approach also includes other uncertainties:</a:t>
            </a:r>
          </a:p>
          <a:p>
            <a:pPr>
              <a:buFontTx/>
              <a:buChar char="•"/>
            </a:pPr>
            <a:r>
              <a:rPr lang="en-AU" sz="1600"/>
              <a:t>wind speed and direction</a:t>
            </a:r>
          </a:p>
          <a:p>
            <a:pPr>
              <a:buFontTx/>
              <a:buChar char="•"/>
            </a:pPr>
            <a:r>
              <a:rPr lang="en-AU" sz="1600"/>
              <a:t>radar accuracy</a:t>
            </a:r>
          </a:p>
          <a:p>
            <a:pPr>
              <a:buFontTx/>
              <a:buChar char="•"/>
            </a:pPr>
            <a:r>
              <a:rPr lang="en-AU" sz="1600"/>
              <a:t>aircraft speed and direction</a:t>
            </a:r>
          </a:p>
          <a:p>
            <a:pPr>
              <a:buFontTx/>
              <a:buChar char="•"/>
            </a:pPr>
            <a:r>
              <a:rPr lang="en-AU" sz="1600"/>
              <a:t>crash time</a:t>
            </a:r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4427538" y="3357563"/>
            <a:ext cx="217487" cy="165735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77" name="Line 81"/>
          <p:cNvSpPr>
            <a:spLocks noChangeShapeType="1"/>
          </p:cNvSpPr>
          <p:nvPr/>
        </p:nvSpPr>
        <p:spPr bwMode="auto">
          <a:xfrm flipH="1">
            <a:off x="4932363" y="3573463"/>
            <a:ext cx="2087562" cy="14398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Glenn Strkalj &amp; Glenn Horrocks 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0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TOPICS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6778"/>
            <a:ext cx="8229600" cy="3356837"/>
          </a:xfrm>
        </p:spPr>
        <p:txBody>
          <a:bodyPr/>
          <a:lstStyle/>
          <a:p>
            <a:r>
              <a:rPr lang="en-US" dirty="0" smtClean="0"/>
              <a:t>Clarification of BWRS position to VH-MDX</a:t>
            </a:r>
          </a:p>
          <a:p>
            <a:r>
              <a:rPr lang="en-US" dirty="0" smtClean="0"/>
              <a:t>Research update</a:t>
            </a:r>
          </a:p>
          <a:p>
            <a:r>
              <a:rPr lang="en-US" dirty="0" smtClean="0"/>
              <a:t>Most Probable Area (MPA)</a:t>
            </a:r>
          </a:p>
          <a:p>
            <a:r>
              <a:rPr lang="en-US" dirty="0" smtClean="0"/>
              <a:t>Research direction</a:t>
            </a:r>
          </a:p>
          <a:p>
            <a:r>
              <a:rPr lang="en-US" dirty="0" smtClean="0"/>
              <a:t>New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0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Deviations and statistical distributions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6282"/>
            <a:ext cx="8229600" cy="30967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obtain an area representing where VH-MDX is most probably within, statistical distribution must be applied</a:t>
            </a:r>
          </a:p>
          <a:p>
            <a:r>
              <a:rPr lang="en-US" dirty="0" smtClean="0"/>
              <a:t>Distributions are based on specification tolerance values or best assumptions</a:t>
            </a:r>
          </a:p>
          <a:p>
            <a:r>
              <a:rPr lang="en-US" dirty="0" smtClean="0"/>
              <a:t>Constant refinement of deviation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2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55"/>
            <a:ext cx="8229600" cy="1143000"/>
          </a:xfrm>
        </p:spPr>
        <p:txBody>
          <a:bodyPr/>
          <a:lstStyle/>
          <a:p>
            <a:r>
              <a:rPr lang="en-US" b="1" dirty="0" smtClean="0"/>
              <a:t>MPA 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48569"/>
            <a:ext cx="8570133" cy="5614916"/>
          </a:xfrm>
        </p:spPr>
        <p:txBody>
          <a:bodyPr>
            <a:noAutofit/>
          </a:bodyPr>
          <a:lstStyle/>
          <a:p>
            <a:r>
              <a:rPr lang="en-US" sz="2400" dirty="0" smtClean="0"/>
              <a:t>Starting point: 324˚M/46NM +/-1˚, +/-1NM</a:t>
            </a:r>
          </a:p>
          <a:p>
            <a:r>
              <a:rPr lang="en-US" sz="2400" dirty="0" smtClean="0"/>
              <a:t>Starting time: 0936:00UTC +/-10 seconds</a:t>
            </a:r>
          </a:p>
          <a:p>
            <a:r>
              <a:rPr lang="en-US" sz="2400" dirty="0" smtClean="0"/>
              <a:t>Track group 1: 060˚ - 080˚</a:t>
            </a:r>
          </a:p>
          <a:p>
            <a:r>
              <a:rPr lang="en-US" sz="2400" dirty="0" smtClean="0"/>
              <a:t>Track group 2: 324˚M/46NM to deposed final position</a:t>
            </a:r>
          </a:p>
          <a:p>
            <a:r>
              <a:rPr lang="en-US" sz="2400" dirty="0" smtClean="0"/>
              <a:t>Speed range: 130KIAS slowing linearly to 90KIAS</a:t>
            </a:r>
          </a:p>
          <a:p>
            <a:r>
              <a:rPr lang="en-US" sz="2400" dirty="0" smtClean="0"/>
              <a:t>Time of flight: last call + 30 seconds</a:t>
            </a:r>
          </a:p>
          <a:p>
            <a:r>
              <a:rPr lang="en-US" sz="2400" dirty="0" smtClean="0"/>
              <a:t>Assumption at ‘five thousand’ call: straight, current track</a:t>
            </a:r>
          </a:p>
          <a:p>
            <a:r>
              <a:rPr lang="en-US" sz="2400" dirty="0" smtClean="0"/>
              <a:t>If VH-MDX spun or spiraled instead of a straight track, the relatively small turn radii would generally be contained by the MPA area</a:t>
            </a:r>
          </a:p>
          <a:p>
            <a:r>
              <a:rPr lang="en-US" sz="2400" dirty="0" smtClean="0"/>
              <a:t>Wind: Area forecast winds modeled for effects of Upper Williams River area terrain (will be updated to Gloucester Tops terrain when time available).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4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MLE MPA MM MPA 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7" y="0"/>
            <a:ext cx="7517624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Glenn Strkalj &amp; Glenn Horrocks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8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05"/>
            <a:ext cx="8229600" cy="836257"/>
          </a:xfrm>
        </p:spPr>
        <p:txBody>
          <a:bodyPr/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area: Radar Fade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6" y="1157553"/>
            <a:ext cx="4085255" cy="5563921"/>
          </a:xfrm>
        </p:spPr>
        <p:txBody>
          <a:bodyPr>
            <a:noAutofit/>
          </a:bodyPr>
          <a:lstStyle/>
          <a:p>
            <a:r>
              <a:rPr lang="en-US" sz="1600" dirty="0" smtClean="0"/>
              <a:t>Fade time 0938:30-0939:00UTC</a:t>
            </a:r>
          </a:p>
          <a:p>
            <a:r>
              <a:rPr lang="en-US" sz="1600" dirty="0" smtClean="0"/>
              <a:t>Add deviations and plot DR tracks</a:t>
            </a:r>
          </a:p>
          <a:p>
            <a:r>
              <a:rPr lang="en-US" sz="1600" dirty="0"/>
              <a:t>Expected radar fade altitude (from transcripts) = 5900’-</a:t>
            </a:r>
            <a:r>
              <a:rPr lang="en-US" sz="1600" dirty="0" smtClean="0"/>
              <a:t>6400</a:t>
            </a:r>
            <a:r>
              <a:rPr lang="en-US" sz="1600" dirty="0"/>
              <a:t>’AMSL</a:t>
            </a:r>
          </a:p>
          <a:p>
            <a:r>
              <a:rPr lang="en-US" sz="1600" dirty="0"/>
              <a:t>Radar propagation </a:t>
            </a:r>
            <a:r>
              <a:rPr lang="en-US" sz="1600" dirty="0" smtClean="0"/>
              <a:t>suggests 6000’-6400’ AMSL minimum interrogation altitudes : so corroborates.</a:t>
            </a:r>
          </a:p>
          <a:p>
            <a:r>
              <a:rPr lang="en-US" sz="1600" dirty="0" smtClean="0"/>
              <a:t>Area fits inside Sydney radar fade position (330˚M/45NM WLM +/-5˚) (orange line is 330˚M WLM, red 335˚M WLM, bottom grey line is 45NM WLM)</a:t>
            </a:r>
          </a:p>
          <a:p>
            <a:r>
              <a:rPr lang="en-US" sz="1600" dirty="0" smtClean="0"/>
              <a:t>Centre bearing of area ≈334˚M WLM</a:t>
            </a:r>
          </a:p>
          <a:p>
            <a:r>
              <a:rPr lang="en-US" sz="1600" dirty="0"/>
              <a:t>VH-MDX radar observed to slow. Why?:</a:t>
            </a:r>
          </a:p>
          <a:p>
            <a:pPr lvl="2"/>
            <a:r>
              <a:rPr lang="en-US" sz="1600" dirty="0"/>
              <a:t>Spin</a:t>
            </a:r>
          </a:p>
          <a:p>
            <a:pPr lvl="2"/>
            <a:r>
              <a:rPr lang="en-US" sz="1600" dirty="0"/>
              <a:t>Spiral (therefore turning in tight radius)</a:t>
            </a:r>
          </a:p>
          <a:p>
            <a:pPr lvl="2"/>
            <a:r>
              <a:rPr lang="en-US" sz="1600" dirty="0"/>
              <a:t>Climb </a:t>
            </a:r>
            <a:r>
              <a:rPr lang="en-US" sz="1600" dirty="0" smtClean="0"/>
              <a:t>profile (slower speed)</a:t>
            </a:r>
            <a:endParaRPr lang="en-US" sz="1600" dirty="0"/>
          </a:p>
          <a:p>
            <a:pPr lvl="2"/>
            <a:r>
              <a:rPr lang="en-US" sz="1600" dirty="0"/>
              <a:t>Turned into wind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23</a:t>
            </a:fld>
            <a:endParaRPr lang="en-US"/>
          </a:p>
        </p:txBody>
      </p:sp>
      <p:pic>
        <p:nvPicPr>
          <p:cNvPr id="15" name="Picture 14" descr="Radar fade combin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6"/>
          <a:stretch/>
        </p:blipFill>
        <p:spPr>
          <a:xfrm>
            <a:off x="4177061" y="1157555"/>
            <a:ext cx="4942082" cy="5240875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000 comin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4"/>
          <a:stretch/>
        </p:blipFill>
        <p:spPr>
          <a:xfrm>
            <a:off x="4165725" y="1215514"/>
            <a:ext cx="4825266" cy="5140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55"/>
            <a:ext cx="8229600" cy="1143000"/>
          </a:xfrm>
        </p:spPr>
        <p:txBody>
          <a:bodyPr/>
          <a:lstStyle/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area: 5000’</a:t>
            </a:r>
            <a:r>
              <a:rPr lang="en-US" b="1" dirty="0"/>
              <a:t> </a:t>
            </a:r>
            <a:r>
              <a:rPr lang="en-US" b="1" dirty="0" smtClean="0"/>
              <a:t>altitude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90" y="1236129"/>
            <a:ext cx="4029835" cy="4886788"/>
          </a:xfrm>
        </p:spPr>
        <p:txBody>
          <a:bodyPr>
            <a:noAutofit/>
          </a:bodyPr>
          <a:lstStyle/>
          <a:p>
            <a:r>
              <a:rPr lang="en-US" sz="2400" dirty="0" smtClean="0"/>
              <a:t>Why important?: audio suggests lateral control likely maintained till this call </a:t>
            </a:r>
          </a:p>
          <a:p>
            <a:r>
              <a:rPr lang="en-US" sz="2400" dirty="0" smtClean="0"/>
              <a:t>After this: a spin or spiral dive is viewed possible.</a:t>
            </a:r>
          </a:p>
          <a:p>
            <a:r>
              <a:rPr lang="en-US" sz="2400" dirty="0" smtClean="0"/>
              <a:t>Why</a:t>
            </a:r>
            <a:r>
              <a:rPr lang="en-US" sz="2400" dirty="0"/>
              <a:t>? The pilot likely tried to climb and this increases the chance of loss of control of aircraft </a:t>
            </a:r>
            <a:r>
              <a:rPr lang="en-US" sz="2400" dirty="0" smtClean="0"/>
              <a:t>(e.g. stall/spin)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pact combin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9"/>
          <a:stretch/>
        </p:blipFill>
        <p:spPr>
          <a:xfrm>
            <a:off x="3718042" y="889139"/>
            <a:ext cx="5324597" cy="5572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008"/>
            <a:ext cx="8229600" cy="866856"/>
          </a:xfrm>
        </p:spPr>
        <p:txBody>
          <a:bodyPr/>
          <a:lstStyle/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area: Straight track impact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90" y="999362"/>
            <a:ext cx="3475049" cy="5074539"/>
          </a:xfrm>
        </p:spPr>
        <p:txBody>
          <a:bodyPr>
            <a:noAutofit/>
          </a:bodyPr>
          <a:lstStyle/>
          <a:p>
            <a:r>
              <a:rPr lang="en-US" sz="2400" dirty="0" smtClean="0"/>
              <a:t>Last received radio call + 30 sec</a:t>
            </a:r>
          </a:p>
          <a:p>
            <a:r>
              <a:rPr lang="en-US" sz="2400" dirty="0" smtClean="0"/>
              <a:t>Straight tracks from 324˚M/46NM</a:t>
            </a:r>
          </a:p>
          <a:p>
            <a:r>
              <a:rPr lang="en-US" sz="2400" dirty="0" smtClean="0"/>
              <a:t>Add deviations and plot DR tracks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all this mean?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Three area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007" y="1178064"/>
            <a:ext cx="5769241" cy="5263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005" y="1524718"/>
            <a:ext cx="3157099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 think VH-MDX is located in the green boxes.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 currently think VH-MDX is most probably located within the three stochastic areas depicted.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From the three stochastic areas we can consider options to flight path and select search areas.</a:t>
            </a:r>
          </a:p>
          <a:p>
            <a:endParaRPr lang="en-US" dirty="0"/>
          </a:p>
          <a:p>
            <a:r>
              <a:rPr lang="en-US" dirty="0"/>
              <a:t>Choose area for </a:t>
            </a:r>
            <a:r>
              <a:rPr lang="en-US" dirty="0" smtClean="0"/>
              <a:t>scenario e.g.: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5000</a:t>
            </a:r>
            <a:r>
              <a:rPr lang="en-US" dirty="0"/>
              <a:t>’ </a:t>
            </a:r>
            <a:r>
              <a:rPr lang="en-US" dirty="0" smtClean="0"/>
              <a:t>area </a:t>
            </a:r>
            <a:r>
              <a:rPr lang="en-US" dirty="0"/>
              <a:t>for departed flight (spin, spiral dive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Straight track impact area </a:t>
            </a:r>
            <a:r>
              <a:rPr lang="en-US" dirty="0"/>
              <a:t>for maintenance of lateral control to </a:t>
            </a:r>
            <a:r>
              <a:rPr lang="en-US" dirty="0" smtClean="0"/>
              <a:t>impact.</a:t>
            </a:r>
          </a:p>
          <a:p>
            <a:pPr marL="285750" indent="-285750">
              <a:buFontTx/>
              <a:buChar char="-"/>
            </a:pPr>
            <a:r>
              <a:rPr lang="en-US" u="sng" dirty="0" smtClean="0"/>
              <a:t>Be ready for change!!!</a:t>
            </a:r>
            <a:endParaRPr lang="en-US" u="sng" dirty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Resulting areas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05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areas (Radar fade, 5000’, Impact):  ≈56 </a:t>
            </a:r>
            <a:r>
              <a:rPr lang="en-US" dirty="0" err="1" smtClean="0"/>
              <a:t>sqkm</a:t>
            </a:r>
            <a:endParaRPr lang="en-US" dirty="0" smtClean="0"/>
          </a:p>
          <a:p>
            <a:r>
              <a:rPr lang="en-US" dirty="0" smtClean="0"/>
              <a:t>Highest probability areas (blue) connected: ≈19 </a:t>
            </a:r>
            <a:r>
              <a:rPr lang="en-US" dirty="0" err="1" smtClean="0"/>
              <a:t>sqkm</a:t>
            </a:r>
            <a:endParaRPr lang="en-US" dirty="0" smtClean="0"/>
          </a:p>
          <a:p>
            <a:r>
              <a:rPr lang="en-US" dirty="0" smtClean="0"/>
              <a:t>In anticipation of this MPA, BWRS has conducted recce and small scale activities in the area since 2014</a:t>
            </a:r>
          </a:p>
          <a:p>
            <a:r>
              <a:rPr lang="en-US" dirty="0" smtClean="0"/>
              <a:t>Land search not really applied to the area by emergency services</a:t>
            </a:r>
          </a:p>
          <a:p>
            <a:r>
              <a:rPr lang="en-US" dirty="0" smtClean="0"/>
              <a:t>Not a focus area during the 1980’s searches</a:t>
            </a:r>
          </a:p>
          <a:p>
            <a:r>
              <a:rPr lang="en-US" dirty="0" smtClean="0"/>
              <a:t>Steep terrain </a:t>
            </a:r>
          </a:p>
          <a:p>
            <a:r>
              <a:rPr lang="en-US" dirty="0" smtClean="0"/>
              <a:t>Significant low lying vegetation </a:t>
            </a:r>
          </a:p>
          <a:p>
            <a:r>
              <a:rPr lang="en-US" dirty="0" smtClean="0"/>
              <a:t>‘Dry’ area (take in water)</a:t>
            </a:r>
          </a:p>
          <a:p>
            <a:r>
              <a:rPr lang="en-US" dirty="0" smtClean="0"/>
              <a:t>Tiger snakes!!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9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RESEARCH DIRECTION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in the current direction</a:t>
            </a:r>
          </a:p>
          <a:p>
            <a:r>
              <a:rPr lang="en-US" dirty="0" smtClean="0"/>
              <a:t>Continual refinement</a:t>
            </a:r>
          </a:p>
          <a:p>
            <a:r>
              <a:rPr lang="en-US" dirty="0" smtClean="0"/>
              <a:t>Our research is now sufficient to support involvement of universities in key areas (radar, GIS etc.)</a:t>
            </a:r>
          </a:p>
          <a:p>
            <a:r>
              <a:rPr lang="en-US" dirty="0" smtClean="0"/>
              <a:t>Our research is now sufficient to start looking at remote sensing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7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17 at 14.37.16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18"/>
            <a:ext cx="9144000" cy="5715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09"/>
            <a:ext cx="8229600" cy="836263"/>
          </a:xfrm>
        </p:spPr>
        <p:txBody>
          <a:bodyPr/>
          <a:lstStyle/>
          <a:p>
            <a:r>
              <a:rPr lang="en-US" b="1" u="sng" dirty="0" smtClean="0"/>
              <a:t>NEW WEBSITE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327" y="167669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www.vhmdx.com.au</a:t>
            </a:r>
            <a:endParaRPr lang="en-US" dirty="0" smtClean="0"/>
          </a:p>
          <a:p>
            <a:r>
              <a:rPr lang="en-US" dirty="0" smtClean="0"/>
              <a:t>A dedicated website to locating VH-MDX </a:t>
            </a:r>
          </a:p>
          <a:p>
            <a:r>
              <a:rPr lang="en-US" dirty="0" smtClean="0"/>
              <a:t>Central point for: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esearch information 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earch track records</a:t>
            </a:r>
          </a:p>
          <a:p>
            <a:pPr lvl="1"/>
            <a:r>
              <a:rPr lang="en-US" dirty="0" smtClean="0"/>
              <a:t>Information sharing </a:t>
            </a:r>
          </a:p>
          <a:p>
            <a:pPr lvl="1"/>
            <a:r>
              <a:rPr lang="en-US" dirty="0" smtClean="0"/>
              <a:t>Proliferating accurate VH-MDX information </a:t>
            </a:r>
          </a:p>
          <a:p>
            <a:r>
              <a:rPr lang="en-US" dirty="0" smtClean="0"/>
              <a:t>Forum for discussion (no political, self-interest or legal type discussions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SCOPE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last brief was more to demonstrate the complexity and unknowns and to take people ‘off the rails’ and ‘unfreeze’ conclusions </a:t>
            </a:r>
          </a:p>
          <a:p>
            <a:r>
              <a:rPr lang="en-US" dirty="0" smtClean="0"/>
              <a:t>This one: more of a brief to you of our activities </a:t>
            </a:r>
          </a:p>
          <a:p>
            <a:r>
              <a:rPr lang="en-US" dirty="0" smtClean="0"/>
              <a:t>Limited </a:t>
            </a:r>
            <a:r>
              <a:rPr lang="en-US" dirty="0"/>
              <a:t>time</a:t>
            </a:r>
          </a:p>
          <a:p>
            <a:r>
              <a:rPr lang="en-US" dirty="0"/>
              <a:t>Limited questions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ympic pics 2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2" y="-744"/>
            <a:ext cx="9295225" cy="697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dex-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24"/>
            <a:ext cx="9144000" cy="2653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89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BWRS 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65565"/>
            <a:ext cx="8229600" cy="2974375"/>
          </a:xfrm>
        </p:spPr>
        <p:txBody>
          <a:bodyPr/>
          <a:lstStyle/>
          <a:p>
            <a:r>
              <a:rPr lang="en-US" dirty="0" smtClean="0"/>
              <a:t>Complete original mission from 1981: Locate VH-MDX</a:t>
            </a:r>
          </a:p>
          <a:p>
            <a:r>
              <a:rPr lang="en-US" dirty="0" smtClean="0"/>
              <a:t>Do not wish to engage in political, legal or self-interest based activities </a:t>
            </a:r>
          </a:p>
          <a:p>
            <a:r>
              <a:rPr lang="en-US" dirty="0" smtClean="0"/>
              <a:t>Proliferate accurate VH-MDX information.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RESEARCH UPDATE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5666"/>
            <a:ext cx="8229600" cy="3219142"/>
          </a:xfrm>
        </p:spPr>
        <p:txBody>
          <a:bodyPr/>
          <a:lstStyle/>
          <a:p>
            <a:r>
              <a:rPr lang="en-US" dirty="0" smtClean="0"/>
              <a:t>Much new information (as always)</a:t>
            </a:r>
          </a:p>
          <a:p>
            <a:r>
              <a:rPr lang="en-US" dirty="0" smtClean="0"/>
              <a:t>Many new sources </a:t>
            </a:r>
          </a:p>
          <a:p>
            <a:r>
              <a:rPr lang="en-US" dirty="0" smtClean="0"/>
              <a:t>Important findings</a:t>
            </a:r>
          </a:p>
          <a:p>
            <a:r>
              <a:rPr lang="en-US" dirty="0" smtClean="0"/>
              <a:t>Only a very small selection will be briefly overviewed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7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ASIB/RCC final WLM radar position</a:t>
            </a:r>
          </a:p>
        </p:txBody>
      </p:sp>
      <p:pic>
        <p:nvPicPr>
          <p:cNvPr id="4" name="Picture 3" descr="Upper Williams River Fix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2778" r="6033" b="5178"/>
          <a:stretch/>
        </p:blipFill>
        <p:spPr>
          <a:xfrm rot="5400000">
            <a:off x="1790953" y="-38126"/>
            <a:ext cx="5530556" cy="75039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6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566"/>
            <a:ext cx="8229600" cy="55630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Unlikely a radar </a:t>
            </a:r>
            <a:r>
              <a:rPr lang="en-US" u="sng" dirty="0" smtClean="0"/>
              <a:t>fade</a:t>
            </a:r>
            <a:r>
              <a:rPr lang="en-US" i="1" dirty="0" smtClean="0"/>
              <a:t> </a:t>
            </a:r>
            <a:r>
              <a:rPr lang="en-US" dirty="0" smtClean="0"/>
              <a:t>position: why?</a:t>
            </a:r>
          </a:p>
          <a:p>
            <a:pPr lvl="1"/>
            <a:r>
              <a:rPr lang="en-US" dirty="0" smtClean="0"/>
              <a:t>WLM ATCO: states no paint </a:t>
            </a:r>
            <a:r>
              <a:rPr lang="en-US" i="1" dirty="0" smtClean="0"/>
              <a:t>fade</a:t>
            </a:r>
            <a:r>
              <a:rPr lang="en-US" dirty="0" smtClean="0"/>
              <a:t> observed</a:t>
            </a:r>
          </a:p>
          <a:p>
            <a:pPr lvl="1"/>
            <a:r>
              <a:rPr lang="en-US" dirty="0" smtClean="0"/>
              <a:t>Radar propagation results do not align with likely altitudes leading into and at the position</a:t>
            </a:r>
          </a:p>
          <a:p>
            <a:pPr lvl="1"/>
            <a:r>
              <a:rPr lang="en-US" dirty="0" smtClean="0"/>
              <a:t>Other information suggests a more easterly track</a:t>
            </a:r>
          </a:p>
          <a:p>
            <a:r>
              <a:rPr lang="en-US" dirty="0" smtClean="0"/>
              <a:t>Likely to be the plot of a radar vectored aircraft post accident to the 320˚M/45NM fix</a:t>
            </a:r>
          </a:p>
          <a:p>
            <a:r>
              <a:rPr lang="en-US" dirty="0" smtClean="0"/>
              <a:t>Likely to have ‘morphed’ into a fade position through ‘Chinese whispers’</a:t>
            </a:r>
          </a:p>
          <a:p>
            <a:r>
              <a:rPr lang="en-US" dirty="0" smtClean="0"/>
              <a:t>Believed by us to be </a:t>
            </a:r>
            <a:r>
              <a:rPr lang="en-US" dirty="0"/>
              <a:t>the 320˚M/45NM </a:t>
            </a:r>
            <a:r>
              <a:rPr lang="en-US" dirty="0" smtClean="0"/>
              <a:t>position miss</a:t>
            </a:r>
            <a:r>
              <a:rPr lang="en-US" dirty="0"/>
              <a:t>-interpreted as a </a:t>
            </a:r>
            <a:r>
              <a:rPr lang="en-US" i="1" dirty="0"/>
              <a:t>fade</a:t>
            </a:r>
            <a:r>
              <a:rPr lang="en-US" dirty="0"/>
              <a:t> </a:t>
            </a:r>
            <a:r>
              <a:rPr lang="en-US" dirty="0" smtClean="0"/>
              <a:t>position</a:t>
            </a:r>
          </a:p>
          <a:p>
            <a:r>
              <a:rPr lang="en-US" u="sng" dirty="0" smtClean="0"/>
              <a:t>This position will be reviewed continually.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ASIB/RCC final WLM radar position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2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484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7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ASIB/RCC final WLM radar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1899" y="3530141"/>
            <a:ext cx="3016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 Initially a pure 320˚M/45NM WLM position was </a:t>
            </a:r>
            <a:r>
              <a:rPr lang="en-US" dirty="0" smtClean="0">
                <a:solidFill>
                  <a:srgbClr val="000000"/>
                </a:solidFill>
              </a:rPr>
              <a:t>specified as MPP (10 Aug 81)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023" y="852484"/>
            <a:ext cx="281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. 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day </a:t>
            </a:r>
            <a:r>
              <a:rPr lang="en-US" dirty="0" smtClean="0">
                <a:solidFill>
                  <a:srgbClr val="000000"/>
                </a:solidFill>
              </a:rPr>
              <a:t>after the accident </a:t>
            </a:r>
            <a:r>
              <a:rPr lang="en-US" dirty="0" err="1" smtClean="0">
                <a:solidFill>
                  <a:srgbClr val="000000"/>
                </a:solidFill>
              </a:rPr>
              <a:t>comms</a:t>
            </a:r>
            <a:r>
              <a:rPr lang="en-US" dirty="0" smtClean="0">
                <a:solidFill>
                  <a:srgbClr val="000000"/>
                </a:solidFill>
              </a:rPr>
              <a:t> between WLM and SYD refine the </a:t>
            </a:r>
            <a:r>
              <a:rPr lang="en-US" dirty="0" smtClean="0">
                <a:solidFill>
                  <a:srgbClr val="000000"/>
                </a:solidFill>
              </a:rPr>
              <a:t>MPP </a:t>
            </a:r>
            <a:r>
              <a:rPr lang="en-US" dirty="0" smtClean="0">
                <a:solidFill>
                  <a:srgbClr val="000000"/>
                </a:solidFill>
              </a:rPr>
              <a:t>to here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(11 Aug 81)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22404" y="3794276"/>
            <a:ext cx="902774" cy="2600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20223" y="1774742"/>
            <a:ext cx="1086340" cy="67317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14214" y="3677558"/>
            <a:ext cx="247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4. In 2014 we define the 320˚M/45NM position as here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217493" y="2876306"/>
            <a:ext cx="627324" cy="91797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61757" y="2329812"/>
            <a:ext cx="288224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 Within </a:t>
            </a:r>
            <a:r>
              <a:rPr lang="en-US" dirty="0" smtClean="0">
                <a:solidFill>
                  <a:srgbClr val="000000"/>
                </a:solidFill>
              </a:rPr>
              <a:t>2 weeks </a:t>
            </a:r>
            <a:r>
              <a:rPr lang="en-US" dirty="0" smtClean="0">
                <a:solidFill>
                  <a:srgbClr val="000000"/>
                </a:solidFill>
              </a:rPr>
              <a:t>of </a:t>
            </a:r>
            <a:r>
              <a:rPr lang="en-US" dirty="0" smtClean="0">
                <a:solidFill>
                  <a:srgbClr val="000000"/>
                </a:solidFill>
              </a:rPr>
              <a:t>the accident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helicopters were </a:t>
            </a:r>
            <a:r>
              <a:rPr lang="en-US" dirty="0" smtClean="0">
                <a:solidFill>
                  <a:srgbClr val="000000"/>
                </a:solidFill>
              </a:rPr>
              <a:t>radar vectored by WLM  to </a:t>
            </a:r>
            <a:r>
              <a:rPr lang="en-US" dirty="0" smtClean="0">
                <a:solidFill>
                  <a:srgbClr val="000000"/>
                </a:solidFill>
              </a:rPr>
              <a:t>the ‘final WLM’ </a:t>
            </a:r>
            <a:r>
              <a:rPr lang="en-US" dirty="0" smtClean="0">
                <a:solidFill>
                  <a:srgbClr val="000000"/>
                </a:solidFill>
              </a:rPr>
              <a:t>position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577057" y="2329812"/>
            <a:ext cx="684700" cy="286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51920" y="4716273"/>
            <a:ext cx="553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We think points in the orange circle represent the same radar position (WLM 320˚M/45NM 0936:00UTC).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But </a:t>
            </a:r>
            <a:r>
              <a:rPr lang="en-US" b="1" u="sng" dirty="0" smtClean="0">
                <a:solidFill>
                  <a:srgbClr val="FF0000"/>
                </a:solidFill>
              </a:rPr>
              <a:t>not a radar fade position!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Glenn Strkalj &amp; Glenn Horrocks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Sydney deposed </a:t>
            </a:r>
            <a:r>
              <a:rPr lang="en-US" b="1" dirty="0"/>
              <a:t>final radar </a:t>
            </a:r>
            <a:r>
              <a:rPr lang="en-US" b="1" dirty="0" smtClean="0"/>
              <a:t>position</a:t>
            </a:r>
            <a:endParaRPr lang="en-US" b="1" dirty="0"/>
          </a:p>
        </p:txBody>
      </p:sp>
      <p:pic>
        <p:nvPicPr>
          <p:cNvPr id="6" name="Picture 5" descr="Sydney Radar Pro-Forma fix:WL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36" y="1178060"/>
            <a:ext cx="5325449" cy="53254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Glenn Strkalj &amp; Glenn Horrocks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5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16792</TotalTime>
  <Words>1773</Words>
  <Application>Microsoft Macintosh PowerPoint</Application>
  <PresentationFormat>On-screen Show (4:3)</PresentationFormat>
  <Paragraphs>235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Locating VH-MDX</vt:lpstr>
      <vt:lpstr>TOPICS</vt:lpstr>
      <vt:lpstr>SCOPE</vt:lpstr>
      <vt:lpstr>BWRS POSITION</vt:lpstr>
      <vt:lpstr>RESEARCH UPDATE</vt:lpstr>
      <vt:lpstr>ASIB/RCC final WLM radar position</vt:lpstr>
      <vt:lpstr>ASIB/RCC final WLM radar position</vt:lpstr>
      <vt:lpstr>ASIB/RCC final WLM radar position</vt:lpstr>
      <vt:lpstr>Sydney deposed final radar position</vt:lpstr>
      <vt:lpstr>Sydney deposed final radar position</vt:lpstr>
      <vt:lpstr>Mosaic gating line</vt:lpstr>
      <vt:lpstr>Mosaic gating line</vt:lpstr>
      <vt:lpstr>Final radar observed track</vt:lpstr>
      <vt:lpstr>MOST PROBABLE AREA (MPA) </vt:lpstr>
      <vt:lpstr>Flight path: What do we think?</vt:lpstr>
      <vt:lpstr>PowerPoint Presentation</vt:lpstr>
      <vt:lpstr>Why E-N-E?</vt:lpstr>
      <vt:lpstr>Deviations and statistical distribution</vt:lpstr>
      <vt:lpstr>Stochastic Analysis</vt:lpstr>
      <vt:lpstr>Deviations and statistical distributions</vt:lpstr>
      <vt:lpstr>MPA Parameters</vt:lpstr>
      <vt:lpstr>PowerPoint Presentation</vt:lpstr>
      <vt:lpstr>1st area: Radar Fade</vt:lpstr>
      <vt:lpstr>2nd area: 5000’ altitude</vt:lpstr>
      <vt:lpstr>3rd area: Straight track impact</vt:lpstr>
      <vt:lpstr>What does all this mean?</vt:lpstr>
      <vt:lpstr>Resulting areas</vt:lpstr>
      <vt:lpstr>RESEARCH DIRECTION</vt:lpstr>
      <vt:lpstr>NEW WEBSITE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Locating VH-MDX</dc:title>
  <dc:creator>Glenn Strkalj</dc:creator>
  <cp:lastModifiedBy>Glenn Strkalj</cp:lastModifiedBy>
  <cp:revision>357</cp:revision>
  <dcterms:created xsi:type="dcterms:W3CDTF">2015-08-01T05:15:01Z</dcterms:created>
  <dcterms:modified xsi:type="dcterms:W3CDTF">2015-12-29T10:30:44Z</dcterms:modified>
</cp:coreProperties>
</file>