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308" r:id="rId5"/>
    <p:sldId id="265" r:id="rId6"/>
    <p:sldId id="261" r:id="rId7"/>
    <p:sldId id="288" r:id="rId8"/>
    <p:sldId id="294" r:id="rId9"/>
    <p:sldId id="281" r:id="rId10"/>
    <p:sldId id="295" r:id="rId11"/>
    <p:sldId id="263" r:id="rId12"/>
    <p:sldId id="305" r:id="rId13"/>
    <p:sldId id="270" r:id="rId14"/>
    <p:sldId id="264" r:id="rId15"/>
    <p:sldId id="271" r:id="rId16"/>
    <p:sldId id="304" r:id="rId17"/>
    <p:sldId id="266" r:id="rId18"/>
    <p:sldId id="267" r:id="rId19"/>
    <p:sldId id="289" r:id="rId20"/>
    <p:sldId id="301" r:id="rId21"/>
    <p:sldId id="259" r:id="rId22"/>
    <p:sldId id="300" r:id="rId23"/>
    <p:sldId id="272" r:id="rId24"/>
    <p:sldId id="297" r:id="rId25"/>
    <p:sldId id="299" r:id="rId26"/>
    <p:sldId id="260" r:id="rId27"/>
    <p:sldId id="292" r:id="rId28"/>
    <p:sldId id="262" r:id="rId29"/>
    <p:sldId id="302" r:id="rId30"/>
    <p:sldId id="276" r:id="rId31"/>
    <p:sldId id="277" r:id="rId32"/>
    <p:sldId id="279" r:id="rId33"/>
    <p:sldId id="280" r:id="rId34"/>
    <p:sldId id="274" r:id="rId35"/>
    <p:sldId id="273" r:id="rId36"/>
    <p:sldId id="268" r:id="rId37"/>
    <p:sldId id="285" r:id="rId38"/>
    <p:sldId id="287" r:id="rId39"/>
    <p:sldId id="282" r:id="rId40"/>
    <p:sldId id="269" r:id="rId41"/>
    <p:sldId id="283" r:id="rId42"/>
    <p:sldId id="286" r:id="rId43"/>
    <p:sldId id="284" r:id="rId44"/>
    <p:sldId id="298" r:id="rId45"/>
    <p:sldId id="290" r:id="rId46"/>
    <p:sldId id="291" r:id="rId47"/>
    <p:sldId id="293" r:id="rId48"/>
    <p:sldId id="306" r:id="rId49"/>
    <p:sldId id="307" r:id="rId5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Full" cryptAlgorithmClass="hash" cryptAlgorithmType="typeAny" cryptAlgorithmSid="4" spinCount="100000" saltData="tOtra3spTIOWUew8yYVhsw==" hashData="8OwCt98+rB/VSUoEXPBl386j6P0=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808" autoAdjust="0"/>
  </p:normalViewPr>
  <p:slideViewPr>
    <p:cSldViewPr snapToGrid="0" snapToObjects="1">
      <p:cViewPr varScale="1">
        <p:scale>
          <a:sx n="63" d="100"/>
          <a:sy n="63" d="100"/>
        </p:scale>
        <p:origin x="-129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printerSettings" Target="printerSettings/printerSettings1.bin"/><Relationship Id="rId52" Type="http://schemas.openxmlformats.org/officeDocument/2006/relationships/presProps" Target="presProps.xml"/><Relationship Id="rId53" Type="http://schemas.openxmlformats.org/officeDocument/2006/relationships/viewProps" Target="viewProps.xml"/><Relationship Id="rId54" Type="http://schemas.openxmlformats.org/officeDocument/2006/relationships/theme" Target="theme/theme1.xml"/><Relationship Id="rId55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C879F-1484-A846-B033-FD94BB9343CF}" type="datetimeFigureOut">
              <a:rPr lang="en-US" smtClean="0"/>
              <a:pPr/>
              <a:t>10/12/16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44B8B-0194-D94E-8F29-6E6799A134A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C879F-1484-A846-B033-FD94BB9343CF}" type="datetimeFigureOut">
              <a:rPr lang="en-US" smtClean="0"/>
              <a:pPr/>
              <a:t>10/12/16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44B8B-0194-D94E-8F29-6E6799A134A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C879F-1484-A846-B033-FD94BB9343CF}" type="datetimeFigureOut">
              <a:rPr lang="en-US" smtClean="0"/>
              <a:pPr/>
              <a:t>10/12/16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44B8B-0194-D94E-8F29-6E6799A134A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C879F-1484-A846-B033-FD94BB9343CF}" type="datetimeFigureOut">
              <a:rPr lang="en-US" smtClean="0"/>
              <a:pPr/>
              <a:t>10/12/16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44B8B-0194-D94E-8F29-6E6799A134A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C879F-1484-A846-B033-FD94BB9343CF}" type="datetimeFigureOut">
              <a:rPr lang="en-US" smtClean="0"/>
              <a:pPr/>
              <a:t>10/12/16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44B8B-0194-D94E-8F29-6E6799A134A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C879F-1484-A846-B033-FD94BB9343CF}" type="datetimeFigureOut">
              <a:rPr lang="en-US" smtClean="0"/>
              <a:pPr/>
              <a:t>10/12/16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44B8B-0194-D94E-8F29-6E6799A134A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C879F-1484-A846-B033-FD94BB9343CF}" type="datetimeFigureOut">
              <a:rPr lang="en-US" smtClean="0"/>
              <a:pPr/>
              <a:t>10/12/16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44B8B-0194-D94E-8F29-6E6799A134A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C879F-1484-A846-B033-FD94BB9343CF}" type="datetimeFigureOut">
              <a:rPr lang="en-US" smtClean="0"/>
              <a:pPr/>
              <a:t>10/12/16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44B8B-0194-D94E-8F29-6E6799A134A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C879F-1484-A846-B033-FD94BB9343CF}" type="datetimeFigureOut">
              <a:rPr lang="en-US" smtClean="0"/>
              <a:pPr/>
              <a:t>10/12/16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44B8B-0194-D94E-8F29-6E6799A134A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C879F-1484-A846-B033-FD94BB9343CF}" type="datetimeFigureOut">
              <a:rPr lang="en-US" smtClean="0"/>
              <a:pPr/>
              <a:t>10/12/16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44B8B-0194-D94E-8F29-6E6799A134A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C879F-1484-A846-B033-FD94BB9343CF}" type="datetimeFigureOut">
              <a:rPr lang="en-US" smtClean="0"/>
              <a:pPr/>
              <a:t>10/12/16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44B8B-0194-D94E-8F29-6E6799A134A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AC879F-1484-A846-B033-FD94BB9343CF}" type="datetimeFigureOut">
              <a:rPr lang="en-US" smtClean="0"/>
              <a:pPr/>
              <a:t>10/12/16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A44B8B-0194-D94E-8F29-6E6799A134A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png"/><Relationship Id="rId5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Relationship Id="rId3" Type="http://schemas.openxmlformats.org/officeDocument/2006/relationships/image" Target="../media/image20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Relationship Id="rId3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gif"/><Relationship Id="rId3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Relationship Id="rId3" Type="http://schemas.openxmlformats.org/officeDocument/2006/relationships/image" Target="../media/image37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eg"/><Relationship Id="rId3" Type="http://schemas.openxmlformats.org/officeDocument/2006/relationships/image" Target="../media/image46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e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5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95412"/>
            <a:ext cx="7772400" cy="1470025"/>
          </a:xfrm>
        </p:spPr>
        <p:txBody>
          <a:bodyPr>
            <a:normAutofit/>
          </a:bodyPr>
          <a:lstStyle/>
          <a:p>
            <a:r>
              <a:rPr lang="en-US" sz="6600" b="1" dirty="0" smtClean="0">
                <a:solidFill>
                  <a:srgbClr val="FFFF00"/>
                </a:solidFill>
              </a:rPr>
              <a:t>Locating VH-MDX</a:t>
            </a:r>
            <a:endParaRPr lang="en-US" sz="6600" b="1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23260" y="4299217"/>
            <a:ext cx="2498681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00"/>
                </a:solidFill>
              </a:rPr>
              <a:t>Glenn Strkalj BWRS </a:t>
            </a:r>
          </a:p>
          <a:p>
            <a:pPr algn="ctr"/>
            <a:r>
              <a:rPr lang="en-US" sz="2400" dirty="0" smtClean="0">
                <a:solidFill>
                  <a:srgbClr val="FFFF00"/>
                </a:solidFill>
              </a:rPr>
              <a:t>December 2014</a:t>
            </a:r>
            <a:endParaRPr lang="en-US" sz="2400" dirty="0">
              <a:solidFill>
                <a:srgbClr val="FFFF00"/>
              </a:solidFill>
            </a:endParaRPr>
          </a:p>
        </p:txBody>
      </p:sp>
      <p:pic>
        <p:nvPicPr>
          <p:cNvPr id="8" name="Picture 7" descr="BWRS_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383" y="3282950"/>
            <a:ext cx="2487874" cy="2500313"/>
          </a:xfrm>
          <a:prstGeom prst="rect">
            <a:avLst/>
          </a:prstGeom>
        </p:spPr>
      </p:pic>
      <p:pic>
        <p:nvPicPr>
          <p:cNvPr id="9" name="Picture 8" descr="VRA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4173" y="3459356"/>
            <a:ext cx="2019300" cy="204018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488576" y="6409462"/>
            <a:ext cx="153402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FFFFFF"/>
                </a:solidFill>
              </a:rPr>
              <a:t>Image: G. Strkalj 2014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001308" y="6547961"/>
            <a:ext cx="153402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FFFFFF"/>
                </a:solidFill>
              </a:rPr>
              <a:t>Image: G. Strkalj 2014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Weather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Contrary to popular belief: Predominately clear skies!</a:t>
            </a:r>
          </a:p>
          <a:p>
            <a:r>
              <a:rPr lang="en-US" dirty="0" smtClean="0"/>
              <a:t>Dark Night</a:t>
            </a:r>
          </a:p>
          <a:p>
            <a:r>
              <a:rPr lang="en-US" dirty="0" smtClean="0"/>
              <a:t>A cold front had passed approx 9 hours previously</a:t>
            </a:r>
          </a:p>
          <a:p>
            <a:r>
              <a:rPr lang="en-US" dirty="0" smtClean="0"/>
              <a:t>Strong south-westerly to westerly winds</a:t>
            </a:r>
          </a:p>
          <a:p>
            <a:r>
              <a:rPr lang="en-US" dirty="0" smtClean="0"/>
              <a:t>Localised orographic cloud over mountain ranges</a:t>
            </a:r>
          </a:p>
          <a:p>
            <a:r>
              <a:rPr lang="en-US" dirty="0" smtClean="0"/>
              <a:t>Turbulence along coast associated with flow over the Great Dividing Range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35451-004-A6B6636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50" y="803750"/>
            <a:ext cx="9175749" cy="61171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78951" y="230832"/>
            <a:ext cx="39327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Orographic Cloud Formation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Primary ATS Agencies Involved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u="sng" dirty="0" smtClean="0"/>
              <a:t>Sydney Flight Information Service 5 </a:t>
            </a:r>
            <a:r>
              <a:rPr lang="en-US" dirty="0" smtClean="0"/>
              <a:t>(SY FIS-5) (FS is </a:t>
            </a:r>
            <a:r>
              <a:rPr lang="en-US" u="sng" dirty="0"/>
              <a:t>n</a:t>
            </a:r>
            <a:r>
              <a:rPr lang="en-US" u="sng" dirty="0" smtClean="0"/>
              <a:t>ot </a:t>
            </a:r>
            <a:r>
              <a:rPr lang="en-US" dirty="0" smtClean="0"/>
              <a:t>ATC) Probably 2x Flight Service Officers (FSO’s)</a:t>
            </a:r>
          </a:p>
          <a:p>
            <a:r>
              <a:rPr lang="en-US" u="sng" dirty="0" smtClean="0"/>
              <a:t>Sydney Sector 1</a:t>
            </a:r>
            <a:r>
              <a:rPr lang="en-US" dirty="0" smtClean="0"/>
              <a:t>: 1 x ATCO on duty, 1x SAAC who was almost immediately involved, 1x ATCO who joined in</a:t>
            </a:r>
          </a:p>
          <a:p>
            <a:r>
              <a:rPr lang="en-US" u="sng" dirty="0" smtClean="0"/>
              <a:t>RAAF Williamtown ATC</a:t>
            </a:r>
            <a:r>
              <a:rPr lang="en-US" dirty="0" smtClean="0"/>
              <a:t>: 1x ATCO on duty conducting procedural control but with radar on for extra SA.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::Maps:ERC:Craven Zoom.pdf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80526" y="1932004"/>
            <a:ext cx="3632200" cy="3288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Planned and Actual Flight Path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823326" cy="4525963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All cool until Taree</a:t>
            </a:r>
          </a:p>
          <a:p>
            <a:r>
              <a:rPr lang="en-US" dirty="0" smtClean="0"/>
              <a:t>From Taree planned to track to Craven waypoint</a:t>
            </a:r>
          </a:p>
          <a:p>
            <a:r>
              <a:rPr lang="en-US" dirty="0" smtClean="0"/>
              <a:t>Craven waypoint is approximately </a:t>
            </a:r>
            <a:r>
              <a:rPr lang="en-US" dirty="0" smtClean="0"/>
              <a:t>17.5km</a:t>
            </a:r>
            <a:r>
              <a:rPr lang="en-US" dirty="0" smtClean="0"/>
              <a:t> </a:t>
            </a:r>
            <a:r>
              <a:rPr lang="en-US" dirty="0" smtClean="0"/>
              <a:t>west of Craven township! (2km south of Mt Berrico)</a:t>
            </a:r>
          </a:p>
          <a:p>
            <a:r>
              <a:rPr lang="en-US" dirty="0" smtClean="0"/>
              <a:t>Craven waypoint is defined by the intersection of two beacon (navaid) bearings</a:t>
            </a:r>
          </a:p>
          <a:p>
            <a:r>
              <a:rPr lang="en-US" dirty="0" smtClean="0"/>
              <a:t>There was no beacon or specific ground feature at Craven waypoint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761905" y="5239513"/>
            <a:ext cx="415082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</a:rPr>
              <a:t>Image: Australian Government (Department of Transport 1981).</a:t>
            </a:r>
            <a:endParaRPr lang="en-US" sz="12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74" name="Group 2"/>
          <p:cNvGrpSpPr>
            <a:grpSpLocks/>
          </p:cNvGrpSpPr>
          <p:nvPr/>
        </p:nvGrpSpPr>
        <p:grpSpPr bwMode="auto">
          <a:xfrm>
            <a:off x="1033020" y="1"/>
            <a:ext cx="7198676" cy="6858002"/>
            <a:chOff x="1493" y="3240"/>
            <a:chExt cx="8314" cy="8074"/>
          </a:xfrm>
        </p:grpSpPr>
        <p:pic>
          <p:nvPicPr>
            <p:cNvPr id="28675" name="Picture 80" descr=":::photo-2.jpg"/>
            <p:cNvPicPr>
              <a:picLocks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493" y="3240"/>
              <a:ext cx="8314" cy="8074"/>
            </a:xfrm>
            <a:prstGeom prst="rect">
              <a:avLst/>
            </a:prstGeom>
            <a:noFill/>
          </p:spPr>
        </p:pic>
        <p:sp>
          <p:nvSpPr>
            <p:cNvPr id="28676" name="Oval 4"/>
            <p:cNvSpPr>
              <a:spLocks noChangeArrowheads="1"/>
            </p:cNvSpPr>
            <p:nvPr/>
          </p:nvSpPr>
          <p:spPr bwMode="auto">
            <a:xfrm>
              <a:off x="7560" y="9000"/>
              <a:ext cx="2125" cy="1045"/>
            </a:xfrm>
            <a:prstGeom prst="ellipse">
              <a:avLst/>
            </a:prstGeom>
            <a:noFill/>
            <a:ln w="44450">
              <a:solidFill>
                <a:srgbClr val="FF0000"/>
              </a:solidFill>
              <a:round/>
              <a:headEnd/>
              <a:tailEnd/>
            </a:ln>
            <a:effectLst>
              <a:outerShdw blurRad="38100" dist="25400" dir="5400000" algn="ctr" rotWithShape="0">
                <a:srgbClr val="000000">
                  <a:alpha val="35001"/>
                </a:srgbClr>
              </a:outerShdw>
            </a:effectLst>
          </p:spPr>
          <p:txBody>
            <a:bodyPr vert="horz" wrap="square" lIns="91440" tIns="91440" rIns="91440" bIns="9144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2234753" y="4817992"/>
            <a:ext cx="27170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Craven Waypoint</a:t>
            </a:r>
            <a:endParaRPr lang="en-US" sz="2400" b="1" dirty="0">
              <a:solidFill>
                <a:srgbClr val="FF0000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rot="10800000">
            <a:off x="2459837" y="4356329"/>
            <a:ext cx="900333" cy="542038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rot="5400000">
            <a:off x="2371514" y="2113773"/>
            <a:ext cx="1398525" cy="1221880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360170" y="1563785"/>
            <a:ext cx="23633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Mt Berrico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60170" y="6028128"/>
            <a:ext cx="3479704" cy="466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Craven Township</a:t>
            </a:r>
            <a:endParaRPr lang="en-US" sz="2400" b="1" dirty="0">
              <a:solidFill>
                <a:srgbClr val="FF0000"/>
              </a:solidFill>
            </a:endParaRPr>
          </a:p>
        </p:txBody>
      </p:sp>
      <p:cxnSp>
        <p:nvCxnSpPr>
          <p:cNvPr id="16" name="Straight Arrow Connector 15"/>
          <p:cNvCxnSpPr>
            <a:stCxn id="14" idx="0"/>
          </p:cNvCxnSpPr>
          <p:nvPr/>
        </p:nvCxnSpPr>
        <p:spPr>
          <a:xfrm rot="5400000" flipH="1" flipV="1">
            <a:off x="5648448" y="4836702"/>
            <a:ext cx="643000" cy="1739852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4080875" y="6513472"/>
            <a:ext cx="301890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</a:rPr>
              <a:t>Image: OzRunways 2014, Additions: G. Strkalj</a:t>
            </a:r>
            <a:endParaRPr lang="en-US" sz="12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::Maps:ERC:Craven Zoom.pdf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11800" y="-390683"/>
            <a:ext cx="3632200" cy="3288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ARC R546-E and Indicator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0908" y="2636661"/>
            <a:ext cx="4403092" cy="4221339"/>
          </a:xfrm>
          <a:prstGeom prst="rect">
            <a:avLst/>
          </a:prstGeom>
        </p:spPr>
      </p:pic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146005"/>
            <a:ext cx="5241220" cy="3793297"/>
            <a:chOff x="1800" y="9000"/>
            <a:chExt cx="8314" cy="6211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>
              <a:off x="1800" y="9000"/>
              <a:ext cx="8314" cy="6211"/>
              <a:chOff x="1800" y="1535"/>
              <a:chExt cx="8314" cy="6211"/>
            </a:xfrm>
          </p:grpSpPr>
          <p:sp>
            <p:nvSpPr>
              <p:cNvPr id="64516" name="Line 4"/>
              <p:cNvSpPr>
                <a:spLocks noChangeShapeType="1"/>
              </p:cNvSpPr>
              <p:nvPr/>
            </p:nvSpPr>
            <p:spPr bwMode="auto">
              <a:xfrm>
                <a:off x="3900" y="4440"/>
                <a:ext cx="720" cy="0"/>
              </a:xfrm>
              <a:prstGeom prst="line">
                <a:avLst/>
              </a:prstGeom>
              <a:noFill/>
              <a:ln w="44450">
                <a:solidFill>
                  <a:srgbClr val="FF0000"/>
                </a:solidFill>
                <a:round/>
                <a:headEnd/>
                <a:tailEnd type="triangle" w="med" len="med"/>
              </a:ln>
              <a:effectLst>
                <a:outerShdw blurRad="38100" dist="25400" dir="5400000" algn="ctr" rotWithShape="0">
                  <a:srgbClr val="000000">
                    <a:alpha val="35001"/>
                  </a:srgbClr>
                </a:outerShdw>
              </a:effectLst>
            </p:spPr>
            <p:txBody>
              <a:bodyPr vert="horz" wrap="square" lIns="91440" tIns="91440" rIns="91440" bIns="9144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grpSp>
            <p:nvGrpSpPr>
              <p:cNvPr id="4" name="Group 5"/>
              <p:cNvGrpSpPr>
                <a:grpSpLocks/>
              </p:cNvGrpSpPr>
              <p:nvPr/>
            </p:nvGrpSpPr>
            <p:grpSpPr bwMode="auto">
              <a:xfrm>
                <a:off x="1800" y="1535"/>
                <a:ext cx="8314" cy="6211"/>
                <a:chOff x="1790" y="10440"/>
                <a:chExt cx="8314" cy="6211"/>
              </a:xfrm>
            </p:grpSpPr>
            <p:pic>
              <p:nvPicPr>
                <p:cNvPr id="64518" name="Picture 18" descr="::::Documents:Flying:Aircraft Cxs Specs:C210:C210 Photos:Full cockpit.JPG"/>
                <p:cNvPicPr>
                  <a:picLocks noChangeArrowheads="1"/>
                </p:cNvPicPr>
                <p:nvPr/>
              </p:nvPicPr>
              <p:blipFill>
                <a:blip r:embed="rId4"/>
                <a:srcRect/>
                <a:stretch>
                  <a:fillRect/>
                </a:stretch>
              </p:blipFill>
              <p:spPr bwMode="auto">
                <a:xfrm>
                  <a:off x="1790" y="10440"/>
                  <a:ext cx="8314" cy="6211"/>
                </a:xfrm>
                <a:prstGeom prst="rect">
                  <a:avLst/>
                </a:prstGeom>
                <a:noFill/>
              </p:spPr>
            </p:pic>
            <p:sp>
              <p:nvSpPr>
                <p:cNvPr id="64519" name="Line 7"/>
                <p:cNvSpPr>
                  <a:spLocks noChangeShapeType="1"/>
                </p:cNvSpPr>
                <p:nvPr/>
              </p:nvSpPr>
              <p:spPr bwMode="auto">
                <a:xfrm flipH="1">
                  <a:off x="5040" y="10980"/>
                  <a:ext cx="720" cy="2160"/>
                </a:xfrm>
                <a:prstGeom prst="line">
                  <a:avLst/>
                </a:prstGeom>
                <a:noFill/>
                <a:ln w="44450">
                  <a:solidFill>
                    <a:srgbClr val="FFFF00"/>
                  </a:solidFill>
                  <a:round/>
                  <a:headEnd/>
                  <a:tailEnd type="triangle" w="med" len="med"/>
                </a:ln>
                <a:effectLst>
                  <a:outerShdw blurRad="38100" dist="25400" dir="5400000" algn="ctr" rotWithShape="0">
                    <a:srgbClr val="000000">
                      <a:alpha val="35001"/>
                    </a:srgbClr>
                  </a:outerShdw>
                </a:effectLst>
              </p:spPr>
              <p:txBody>
                <a:bodyPr vert="horz" wrap="square" lIns="91440" tIns="91440" rIns="91440" bIns="9144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</p:grpSp>
        <p:sp>
          <p:nvSpPr>
            <p:cNvPr id="64520" name="Line 8"/>
            <p:cNvSpPr>
              <a:spLocks noChangeShapeType="1"/>
            </p:cNvSpPr>
            <p:nvPr/>
          </p:nvSpPr>
          <p:spPr bwMode="auto">
            <a:xfrm>
              <a:off x="3700" y="11880"/>
              <a:ext cx="1080" cy="0"/>
            </a:xfrm>
            <a:prstGeom prst="line">
              <a:avLst/>
            </a:prstGeom>
            <a:noFill/>
            <a:ln w="44450">
              <a:solidFill>
                <a:srgbClr val="FF0000"/>
              </a:solidFill>
              <a:round/>
              <a:headEnd/>
              <a:tailEnd type="triangle" w="med" len="med"/>
            </a:ln>
            <a:effectLst>
              <a:outerShdw blurRad="38100" dist="25400" dir="5400000" algn="ctr" rotWithShape="0">
                <a:srgbClr val="000000">
                  <a:alpha val="35001"/>
                </a:srgbClr>
              </a:outerShdw>
            </a:effectLst>
          </p:spPr>
          <p:txBody>
            <a:bodyPr vert="horz" wrap="square" lIns="91440" tIns="91440" rIns="91440" bIns="9144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pic>
        <p:nvPicPr>
          <p:cNvPr id="11" name="Picture 10" descr="ARC IN 525B VOR_LOC_GS Indicator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5252" y="3709963"/>
            <a:ext cx="3666009" cy="346234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77008" y="3709963"/>
            <a:ext cx="240322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Image: Bennett Avionics 2001-2014</a:t>
            </a:r>
            <a:endParaRPr lang="en-US" sz="1200" dirty="0"/>
          </a:p>
        </p:txBody>
      </p:sp>
      <p:sp>
        <p:nvSpPr>
          <p:cNvPr id="13" name="Rectangle 12"/>
          <p:cNvSpPr/>
          <p:nvPr/>
        </p:nvSpPr>
        <p:spPr>
          <a:xfrm>
            <a:off x="5511800" y="6581001"/>
            <a:ext cx="240322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Image: Bennett Avionics 2001-2014</a:t>
            </a:r>
            <a:endParaRPr lang="en-US" sz="1200" dirty="0"/>
          </a:p>
        </p:txBody>
      </p:sp>
      <p:sp>
        <p:nvSpPr>
          <p:cNvPr id="14" name="Rectangle 13"/>
          <p:cNvSpPr/>
          <p:nvPr/>
        </p:nvSpPr>
        <p:spPr>
          <a:xfrm>
            <a:off x="5773849" y="2359662"/>
            <a:ext cx="32164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</a:rPr>
              <a:t>Image: Australian Government (Department of Transport 1981).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735709" y="3430300"/>
            <a:ext cx="153402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FFFFFF"/>
                </a:solidFill>
              </a:rPr>
              <a:t>Image: G. Strkalj 2014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6411" y="2107067"/>
            <a:ext cx="8505382" cy="4066032"/>
          </a:xfrm>
        </p:spPr>
        <p:txBody>
          <a:bodyPr/>
          <a:lstStyle/>
          <a:p>
            <a:r>
              <a:rPr lang="en-US" dirty="0" smtClean="0"/>
              <a:t>VH-MDX offered a clearance through Williamtown airspace by Sydney FIS-5</a:t>
            </a:r>
          </a:p>
          <a:p>
            <a:r>
              <a:rPr lang="en-US" dirty="0" smtClean="0"/>
              <a:t>Clearance offered by RAAF Williamtown almost immediately</a:t>
            </a:r>
          </a:p>
          <a:p>
            <a:r>
              <a:rPr lang="en-US" dirty="0" smtClean="0"/>
              <a:t>Clearance delayed by Sydney ATS due unknown weather in adjoining Sydney airspace</a:t>
            </a:r>
          </a:p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035926" y="564362"/>
            <a:ext cx="55433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/>
              <a:t>Airspace clearances</a:t>
            </a:r>
            <a:endParaRPr lang="en-US" sz="4400" b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48582"/>
            <a:ext cx="8229600" cy="4525963"/>
          </a:xfrm>
        </p:spPr>
        <p:txBody>
          <a:bodyPr/>
          <a:lstStyle/>
          <a:p>
            <a:r>
              <a:rPr lang="en-US" dirty="0" smtClean="0"/>
              <a:t>VH-MDX proceeded to track west of intended track</a:t>
            </a:r>
          </a:p>
          <a:p>
            <a:r>
              <a:rPr lang="en-US" dirty="0" smtClean="0"/>
              <a:t>Entered some of the only cloud in the region</a:t>
            </a:r>
          </a:p>
          <a:p>
            <a:r>
              <a:rPr lang="en-US" dirty="0" smtClean="0"/>
              <a:t>Reported loss of primary attitude and heading instrumentation</a:t>
            </a:r>
          </a:p>
          <a:p>
            <a:r>
              <a:rPr lang="en-US" dirty="0" smtClean="0"/>
              <a:t>Experienced significant turbulence then icing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531981" y="564362"/>
            <a:ext cx="64101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/>
              <a:t>Decision to track inland</a:t>
            </a:r>
            <a:endParaRPr lang="en-US" sz="4400" b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::Maps:ERC:ERCL3 CH-MQD.jpg"/>
          <p:cNvPicPr/>
          <p:nvPr/>
        </p:nvPicPr>
        <p:blipFill>
          <a:blip r:embed="rId2"/>
          <a:srcRect t="14533" b="4578"/>
          <a:stretch>
            <a:fillRect/>
          </a:stretch>
        </p:blipFill>
        <p:spPr bwMode="auto">
          <a:xfrm>
            <a:off x="1848884" y="0"/>
            <a:ext cx="548906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3187129" y="6428703"/>
            <a:ext cx="415082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</a:rPr>
              <a:t>Image: Australian Government (Department of Transport 1981).</a:t>
            </a:r>
            <a:endParaRPr lang="en-US" sz="12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Objectives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652702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endParaRPr lang="en-US" dirty="0" smtClean="0"/>
          </a:p>
          <a:p>
            <a:r>
              <a:rPr lang="en-US" dirty="0" smtClean="0"/>
              <a:t>Brief members on individual research conducted by myself and Glenn Horrocks</a:t>
            </a:r>
          </a:p>
          <a:p>
            <a:r>
              <a:rPr lang="en-US" dirty="0" smtClean="0"/>
              <a:t>Clarify particular aspects of the VH-MDX event</a:t>
            </a:r>
          </a:p>
          <a:p>
            <a:r>
              <a:rPr lang="en-US" dirty="0"/>
              <a:t>B</a:t>
            </a:r>
            <a:r>
              <a:rPr lang="en-US" dirty="0" smtClean="0"/>
              <a:t>rief members on recent and future BWRS/WICEN/VRA VH-MDX activities </a:t>
            </a:r>
          </a:p>
          <a:p>
            <a:r>
              <a:rPr lang="en-US" u="sng" dirty="0" smtClean="0"/>
              <a:t>Motivate organisations and individuals</a:t>
            </a:r>
          </a:p>
          <a:p>
            <a:r>
              <a:rPr lang="en-US" b="1" u="sng" dirty="0" smtClean="0"/>
              <a:t>Form ‘one team’</a:t>
            </a:r>
          </a:p>
          <a:p>
            <a:r>
              <a:rPr lang="en-US" dirty="0" smtClean="0"/>
              <a:t>Why are we here?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Radar: Two Technologies</a:t>
            </a:r>
            <a:endParaRPr lang="en-US" b="1" dirty="0"/>
          </a:p>
        </p:txBody>
      </p:sp>
      <p:pic>
        <p:nvPicPr>
          <p:cNvPr id="4" name="Picture 3" descr="8fig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9016" y="1619438"/>
            <a:ext cx="4645475" cy="506173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696304" y="6475855"/>
            <a:ext cx="219803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Images</a:t>
            </a:r>
            <a:r>
              <a:rPr lang="en-US" sz="1200" dirty="0"/>
              <a:t>: Dick Barrett 2000-</a:t>
            </a:r>
            <a:r>
              <a:rPr lang="en-US" sz="1200" dirty="0" smtClean="0"/>
              <a:t>2002</a:t>
            </a:r>
            <a:r>
              <a:rPr lang="en-AU" sz="1200" dirty="0" smtClean="0"/>
              <a:t> 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17950"/>
            <a:ext cx="8229600" cy="4525963"/>
          </a:xfrm>
        </p:spPr>
        <p:txBody>
          <a:bodyPr>
            <a:normAutofit/>
          </a:bodyPr>
          <a:lstStyle/>
          <a:p>
            <a:r>
              <a:rPr lang="en-US" u="sng" dirty="0" smtClean="0"/>
              <a:t>Primary Surveillance Radar (PSR): </a:t>
            </a:r>
            <a:r>
              <a:rPr lang="en-US" dirty="0" smtClean="0"/>
              <a:t> 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</a:t>
            </a:r>
            <a:r>
              <a:rPr lang="en-US" dirty="0" smtClean="0"/>
              <a:t>-</a:t>
            </a:r>
            <a:r>
              <a:rPr lang="en-US" dirty="0" smtClean="0"/>
              <a:t>‘Bouncing’ a radio signal off an aircraft     </a:t>
            </a:r>
          </a:p>
          <a:p>
            <a:pPr>
              <a:buNone/>
            </a:pPr>
            <a:r>
              <a:rPr lang="en-US" dirty="0" smtClean="0"/>
              <a:t>   - Reliant on aircraft physical characteristics (shape, materials, aspect, geometry etc)</a:t>
            </a:r>
          </a:p>
          <a:p>
            <a:pPr>
              <a:buNone/>
            </a:pPr>
            <a:endParaRPr lang="en-US" dirty="0" smtClean="0"/>
          </a:p>
        </p:txBody>
      </p:sp>
      <p:pic>
        <p:nvPicPr>
          <p:cNvPr id="6" name="Picture 5" descr="image00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0663" y="3516300"/>
            <a:ext cx="2743200" cy="2743200"/>
          </a:xfrm>
          <a:prstGeom prst="rect">
            <a:avLst/>
          </a:prstGeom>
        </p:spPr>
      </p:pic>
      <p:pic>
        <p:nvPicPr>
          <p:cNvPr id="7" name="Picture 6" descr="1fig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3731051"/>
            <a:ext cx="4589597" cy="231947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49805" y="6259500"/>
            <a:ext cx="219803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Images</a:t>
            </a:r>
            <a:r>
              <a:rPr lang="en-US" sz="1200" dirty="0"/>
              <a:t>: Dick Barrett 2000-</a:t>
            </a:r>
            <a:r>
              <a:rPr lang="en-US" sz="1200" dirty="0" smtClean="0"/>
              <a:t>2002</a:t>
            </a:r>
            <a:r>
              <a:rPr lang="en-AU" sz="1200" dirty="0" smtClean="0"/>
              <a:t> 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0100"/>
            <a:ext cx="8229600" cy="4525963"/>
          </a:xfrm>
        </p:spPr>
        <p:txBody>
          <a:bodyPr/>
          <a:lstStyle/>
          <a:p>
            <a:r>
              <a:rPr lang="en-US" u="sng" dirty="0" smtClean="0"/>
              <a:t>Secondary Surveillance Radar (SSR):  </a:t>
            </a:r>
            <a:endParaRPr lang="en-US" u="sng" dirty="0" smtClean="0"/>
          </a:p>
          <a:p>
            <a:pPr marL="0" indent="0">
              <a:buNone/>
            </a:pPr>
            <a:r>
              <a:rPr lang="en-US" dirty="0" smtClean="0"/>
              <a:t>   -</a:t>
            </a:r>
            <a:r>
              <a:rPr lang="en-US" dirty="0" smtClean="0"/>
              <a:t>‘Talking’ to a piece of aircraft equipment</a:t>
            </a:r>
          </a:p>
          <a:p>
            <a:pPr>
              <a:buNone/>
            </a:pPr>
            <a:r>
              <a:rPr lang="en-US" dirty="0" smtClean="0"/>
              <a:t>   - Not  reliant aircraft physical characteristics</a:t>
            </a:r>
          </a:p>
          <a:p>
            <a:pPr>
              <a:buNone/>
            </a:pPr>
            <a:r>
              <a:rPr lang="en-US" dirty="0" smtClean="0"/>
              <a:t>   - A ‘conversation’ </a:t>
            </a:r>
          </a:p>
          <a:p>
            <a:pPr>
              <a:buNone/>
            </a:pPr>
            <a:r>
              <a:rPr lang="en-US" dirty="0" smtClean="0"/>
              <a:t>     is taking place</a:t>
            </a:r>
          </a:p>
          <a:p>
            <a:endParaRPr lang="en-US" dirty="0"/>
          </a:p>
        </p:txBody>
      </p:sp>
      <p:pic>
        <p:nvPicPr>
          <p:cNvPr id="4" name="Picture 3" descr="ARC RT-359A Transponder Pane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236" y="4654439"/>
            <a:ext cx="7162800" cy="2197100"/>
          </a:xfrm>
          <a:prstGeom prst="rect">
            <a:avLst/>
          </a:prstGeom>
        </p:spPr>
      </p:pic>
      <p:pic>
        <p:nvPicPr>
          <p:cNvPr id="5" name="Picture 4" descr="fig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4133" y="2206856"/>
            <a:ext cx="4989709" cy="262898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635830" y="4377440"/>
            <a:ext cx="208963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Image: </a:t>
            </a:r>
            <a:r>
              <a:rPr lang="en-US" sz="1200" dirty="0"/>
              <a:t>Dick Barrett 2000-</a:t>
            </a:r>
            <a:r>
              <a:rPr lang="en-US" sz="1200" dirty="0" smtClean="0"/>
              <a:t>2002</a:t>
            </a:r>
            <a:r>
              <a:rPr lang="en-AU" sz="1200" dirty="0" smtClean="0"/>
              <a:t> </a:t>
            </a:r>
            <a:endParaRPr lang="en-US" sz="1200" dirty="0"/>
          </a:p>
        </p:txBody>
      </p:sp>
      <p:sp>
        <p:nvSpPr>
          <p:cNvPr id="2" name="Rectangle 1"/>
          <p:cNvSpPr/>
          <p:nvPr/>
        </p:nvSpPr>
        <p:spPr>
          <a:xfrm>
            <a:off x="3617924" y="6581001"/>
            <a:ext cx="240322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Image: Bennett Avionics 2001-2014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:::Desktop:SURAD.png"/>
          <p:cNvPicPr>
            <a:picLocks noGrp="1" noChangeAspect="1"/>
          </p:cNvPicPr>
          <p:nvPr>
            <p:ph idx="1"/>
          </p:nvPr>
        </p:nvPicPr>
        <p:blipFill>
          <a:blip r:embed="rId2"/>
          <a:srcRect l="-1185" r="-535"/>
          <a:stretch>
            <a:fillRect/>
          </a:stretch>
        </p:blipFill>
        <p:spPr bwMode="auto">
          <a:xfrm>
            <a:off x="1891819" y="350495"/>
            <a:ext cx="5527837" cy="6083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3269354" y="6512883"/>
            <a:ext cx="312136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(Photo: Fighter World Aviation Museum 2014).</a:t>
            </a:r>
            <a:r>
              <a:rPr lang="en-AU" sz="1200" dirty="0"/>
              <a:t> 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:::::Display Persistance.jpg"/>
          <p:cNvPicPr>
            <a:picLocks noGrp="1"/>
          </p:cNvPicPr>
          <p:nvPr>
            <p:ph idx="1"/>
          </p:nvPr>
        </p:nvPicPr>
        <p:blipFill>
          <a:blip r:embed="rId2"/>
          <a:srcRect l="-139" r="-138"/>
          <a:stretch>
            <a:fillRect/>
          </a:stretch>
        </p:blipFill>
        <p:spPr bwMode="auto">
          <a:xfrm>
            <a:off x="0" y="1226660"/>
            <a:ext cx="5871824" cy="5648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505921" y="170220"/>
            <a:ext cx="73634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/>
              <a:t>Examples of Radar Paints</a:t>
            </a:r>
            <a:endParaRPr lang="en-US" sz="4400" b="1" dirty="0"/>
          </a:p>
        </p:txBody>
      </p:sp>
      <p:pic>
        <p:nvPicPr>
          <p:cNvPr id="6" name="Picture 5" descr=":::::Radar:Williamtown Radar:SURAD PPI Pix:WLM SURAD APP PPI mis 1980's PSR RTN.jpg"/>
          <p:cNvPicPr/>
          <p:nvPr/>
        </p:nvPicPr>
        <p:blipFill>
          <a:blip r:embed="rId3"/>
          <a:srcRect r="6112"/>
          <a:stretch>
            <a:fillRect/>
          </a:stretch>
        </p:blipFill>
        <p:spPr bwMode="auto">
          <a:xfrm>
            <a:off x="5871823" y="1258811"/>
            <a:ext cx="3272176" cy="2797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:::::Radar:Williamtown Radar:SURAD PPI Pix:WLM SURAD APP PPI mis 1980's SSR Rtn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71824" y="4039849"/>
            <a:ext cx="3272175" cy="2851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3991209" y="6488668"/>
            <a:ext cx="17133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Photo: M. Price c.1983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6463035" y="6581001"/>
            <a:ext cx="26809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Photo: H. Howard c.1983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::Radar:RAAF IF Flying-SSR Symbols.pdf"/>
          <p:cNvPicPr/>
          <p:nvPr/>
        </p:nvPicPr>
        <p:blipFill>
          <a:blip r:embed="rId2"/>
          <a:srcRect t="16779" b="21383"/>
          <a:stretch>
            <a:fillRect/>
          </a:stretch>
        </p:blipFill>
        <p:spPr bwMode="auto">
          <a:xfrm rot="60000">
            <a:off x="1256293" y="391331"/>
            <a:ext cx="6680992" cy="6150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3" name="TextBox 2"/>
          <p:cNvSpPr txBox="1"/>
          <p:nvPr/>
        </p:nvSpPr>
        <p:spPr>
          <a:xfrm>
            <a:off x="4382235" y="6461412"/>
            <a:ext cx="30962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Image: Australian Government 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b="1" dirty="0" smtClean="0"/>
              <a:t>Radar Propagation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525963"/>
          </a:xfrm>
        </p:spPr>
        <p:txBody>
          <a:bodyPr/>
          <a:lstStyle/>
          <a:p>
            <a:r>
              <a:rPr lang="en-US" dirty="0" smtClean="0"/>
              <a:t>PSR and SSR transmissions are broad in elevation and very narrow in azimuth</a:t>
            </a:r>
          </a:p>
          <a:p>
            <a:r>
              <a:rPr lang="en-US" dirty="0" smtClean="0"/>
              <a:t>Line of sight 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6" name="Picture 5" descr="images.jpg"/>
          <p:cNvPicPr>
            <a:picLocks noChangeAspect="1"/>
          </p:cNvPicPr>
          <p:nvPr/>
        </p:nvPicPr>
        <p:blipFill>
          <a:blip r:embed="rId2"/>
          <a:srcRect b="17163"/>
          <a:stretch>
            <a:fillRect/>
          </a:stretch>
        </p:blipFill>
        <p:spPr>
          <a:xfrm>
            <a:off x="3162830" y="2444634"/>
            <a:ext cx="5981170" cy="441336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363786" y="6358544"/>
            <a:ext cx="47816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Image: Nizhny Novgorod Research Institute of Radio Engineering (NNIIRT)</a:t>
            </a:r>
          </a:p>
          <a:p>
            <a:r>
              <a:rPr lang="en-US" sz="1200" dirty="0" smtClean="0"/>
              <a:t> cited in Air Power Australia 2008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0430"/>
            <a:ext cx="8229600" cy="936375"/>
          </a:xfrm>
        </p:spPr>
        <p:txBody>
          <a:bodyPr/>
          <a:lstStyle/>
          <a:p>
            <a:r>
              <a:rPr lang="en-US" b="1" dirty="0" smtClean="0"/>
              <a:t>Propagation Analysis</a:t>
            </a:r>
            <a:endParaRPr lang="en-US" b="1" dirty="0"/>
          </a:p>
        </p:txBody>
      </p:sp>
      <p:pic>
        <p:nvPicPr>
          <p:cNvPr id="4" name="Picture 3" descr="RM2F2B3EF1C00_1.gif"/>
          <p:cNvPicPr>
            <a:picLocks noChangeAspect="1"/>
          </p:cNvPicPr>
          <p:nvPr/>
        </p:nvPicPr>
        <p:blipFill>
          <a:blip r:embed="rId2"/>
          <a:srcRect t="32299"/>
          <a:stretch>
            <a:fillRect/>
          </a:stretch>
        </p:blipFill>
        <p:spPr>
          <a:xfrm>
            <a:off x="-1" y="1160637"/>
            <a:ext cx="9144001" cy="1545493"/>
          </a:xfrm>
          <a:prstGeom prst="rect">
            <a:avLst/>
          </a:prstGeom>
        </p:spPr>
      </p:pic>
      <p:pic>
        <p:nvPicPr>
          <p:cNvPr id="5" name="Picture 4" descr="SURAD-BASI 3500'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73350"/>
            <a:ext cx="9144001" cy="41846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15762" y="6581001"/>
            <a:ext cx="53946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Image: RadioMobile Online, analysis: G. Strkalj 2014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Radars Involved (3x)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Sydney Route Surveillance Radar </a:t>
            </a:r>
            <a:r>
              <a:rPr lang="en-US" dirty="0" smtClean="0"/>
              <a:t>(RSR) (Located at Sydney Airport)</a:t>
            </a:r>
          </a:p>
          <a:p>
            <a:r>
              <a:rPr lang="en-US" b="1" dirty="0" smtClean="0"/>
              <a:t>The Round Mountain RSR</a:t>
            </a:r>
            <a:r>
              <a:rPr lang="en-US" dirty="0" smtClean="0"/>
              <a:t> (Located west of Coffs Harbour)</a:t>
            </a:r>
            <a:endParaRPr lang="en-US" b="1" dirty="0" smtClean="0"/>
          </a:p>
          <a:p>
            <a:r>
              <a:rPr lang="en-US" b="1" dirty="0" smtClean="0"/>
              <a:t>RAAF Williamtown </a:t>
            </a:r>
            <a:r>
              <a:rPr lang="en-US" dirty="0" smtClean="0"/>
              <a:t>SURAD Terminal Approach Radar (TAR) (Located at RAAF Williamtown, north of Newcastle)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318437" y="6581001"/>
            <a:ext cx="214674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</a:rPr>
              <a:t>Image: UBD Gregory's Australia</a:t>
            </a:r>
            <a:endParaRPr lang="en-US" sz="12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Topics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Overview of where BWRS are at with VH-MDX research</a:t>
            </a:r>
          </a:p>
          <a:p>
            <a:r>
              <a:rPr lang="en-US" dirty="0" smtClean="0"/>
              <a:t>Clarify some aviation concepts to non-aviation types</a:t>
            </a:r>
          </a:p>
          <a:p>
            <a:r>
              <a:rPr lang="en-US" dirty="0" smtClean="0"/>
              <a:t>Briefly overview remote sensing techniques being used and considered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ydney Proforma Range rings L.jpg"/>
          <p:cNvPicPr>
            <a:picLocks noGrp="1"/>
          </p:cNvPicPr>
          <p:nvPr>
            <p:ph idx="1"/>
          </p:nvPr>
        </p:nvPicPr>
        <p:blipFill>
          <a:blip r:embed="rId2"/>
          <a:srcRect l="-39738" r="-39738"/>
          <a:stretch>
            <a:fillRect/>
          </a:stretch>
        </p:blipFill>
        <p:spPr>
          <a:xfrm>
            <a:off x="-232142" y="1041641"/>
            <a:ext cx="9859202" cy="526592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4256" y="184665"/>
            <a:ext cx="82646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/>
              <a:t>Sydney ‘Northern Mosaic’ Display</a:t>
            </a:r>
            <a:endParaRPr lang="en-US" sz="4400" b="1" dirty="0"/>
          </a:p>
        </p:txBody>
      </p:sp>
      <p:sp>
        <p:nvSpPr>
          <p:cNvPr id="2" name="Rectangle 1"/>
          <p:cNvSpPr/>
          <p:nvPr/>
        </p:nvSpPr>
        <p:spPr>
          <a:xfrm>
            <a:off x="3440117" y="6447612"/>
            <a:ext cx="274827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Image: Australian </a:t>
            </a:r>
            <a:r>
              <a:rPr lang="en-US" sz="1200" dirty="0" smtClean="0"/>
              <a:t>Government c.1981 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:::::Radar:SYD Radar:Syd Radar Photos:Maint Scope Nth Mosaic.jpg"/>
          <p:cNvPicPr>
            <a:picLocks noGrp="1"/>
          </p:cNvPicPr>
          <p:nvPr>
            <p:ph idx="1"/>
          </p:nvPr>
        </p:nvPicPr>
        <p:blipFill>
          <a:blip r:embed="rId2"/>
          <a:srcRect l="11766" r="9195"/>
          <a:stretch>
            <a:fillRect/>
          </a:stretch>
        </p:blipFill>
        <p:spPr bwMode="auto">
          <a:xfrm>
            <a:off x="1289460" y="942370"/>
            <a:ext cx="6499973" cy="5639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77799" y="172929"/>
            <a:ext cx="84258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/>
              <a:t>Sydney ‘Northern Mosaic’ Display</a:t>
            </a:r>
            <a:endParaRPr lang="en-US" sz="4400" b="1" dirty="0"/>
          </a:p>
        </p:txBody>
      </p:sp>
      <p:sp>
        <p:nvSpPr>
          <p:cNvPr id="2" name="Rectangle 1"/>
          <p:cNvSpPr/>
          <p:nvPr/>
        </p:nvSpPr>
        <p:spPr>
          <a:xfrm>
            <a:off x="3883584" y="6573585"/>
            <a:ext cx="161106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Image: </a:t>
            </a:r>
            <a:r>
              <a:rPr lang="en-US" sz="1200" dirty="0" smtClean="0"/>
              <a:t>M. Price c.1983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::::::ML AACC 1979.JPG"/>
          <p:cNvPicPr>
            <a:picLocks noGrp="1"/>
          </p:cNvPicPr>
          <p:nvPr>
            <p:ph idx="1"/>
          </p:nvPr>
        </p:nvPicPr>
        <p:blipFill>
          <a:blip r:embed="rId2"/>
          <a:srcRect l="-20981" r="-20981"/>
          <a:stretch>
            <a:fillRect/>
          </a:stretch>
        </p:blipFill>
        <p:spPr bwMode="auto">
          <a:xfrm>
            <a:off x="-191175" y="1007221"/>
            <a:ext cx="9738266" cy="5743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566339" y="215771"/>
            <a:ext cx="43784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/>
              <a:t>Melbourne AACC</a:t>
            </a:r>
            <a:endParaRPr lang="en-US" sz="4400" b="1" dirty="0"/>
          </a:p>
        </p:txBody>
      </p:sp>
      <p:sp>
        <p:nvSpPr>
          <p:cNvPr id="2" name="Rectangle 1"/>
          <p:cNvSpPr/>
          <p:nvPr/>
        </p:nvSpPr>
        <p:spPr>
          <a:xfrm>
            <a:off x="2566339" y="6474057"/>
            <a:ext cx="401060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Image: Australian </a:t>
            </a:r>
            <a:r>
              <a:rPr lang="en-US" sz="1200" dirty="0" smtClean="0">
                <a:solidFill>
                  <a:schemeClr val="bg1"/>
                </a:solidFill>
              </a:rPr>
              <a:t>Government, Courtesy of Airways Museum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:::::Radar:Williamtown Radar:SURAD L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36750" y="88900"/>
            <a:ext cx="5270500" cy="668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2501166" y="6399768"/>
            <a:ext cx="383996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FFFFFF"/>
                </a:solidFill>
              </a:rPr>
              <a:t>Image: Australian Government </a:t>
            </a:r>
            <a:r>
              <a:rPr lang="en-US" sz="1200" dirty="0" smtClean="0">
                <a:solidFill>
                  <a:srgbClr val="FFFFFF"/>
                </a:solidFill>
              </a:rPr>
              <a:t>(Royal Australian Air Force)</a:t>
            </a:r>
            <a:endParaRPr lang="en-US" sz="12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22937" y="832928"/>
            <a:ext cx="1932495" cy="653872"/>
          </a:xfrm>
        </p:spPr>
        <p:txBody>
          <a:bodyPr>
            <a:normAutofit/>
          </a:bodyPr>
          <a:lstStyle/>
          <a:p>
            <a:r>
              <a:rPr lang="en-US" sz="1800" b="1" dirty="0" smtClean="0"/>
              <a:t>SURAD PPI</a:t>
            </a:r>
            <a:endParaRPr lang="en-US" sz="1800" b="1" dirty="0"/>
          </a:p>
        </p:txBody>
      </p:sp>
      <p:pic>
        <p:nvPicPr>
          <p:cNvPr id="4" name="Content Placeholder 3" descr=":::::IMG_1301.jpg"/>
          <p:cNvPicPr>
            <a:picLocks noGrp="1"/>
          </p:cNvPicPr>
          <p:nvPr>
            <p:ph idx="1"/>
          </p:nvPr>
        </p:nvPicPr>
        <p:blipFill>
          <a:blip r:embed="rId2"/>
          <a:srcRect l="-71722" r="-71722"/>
          <a:stretch>
            <a:fillRect/>
          </a:stretch>
        </p:blipFill>
        <p:spPr bwMode="auto">
          <a:xfrm>
            <a:off x="-224657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:MDX:Radar:Williamtown Radar:WLM SURAD APP PPI mis 1980's Annotated.jpe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77980" y="1600200"/>
            <a:ext cx="4610100" cy="3454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696425" y="932802"/>
            <a:ext cx="23760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SURAD Controls</a:t>
            </a:r>
            <a:endParaRPr lang="en-US" b="1" dirty="0"/>
          </a:p>
        </p:txBody>
      </p:sp>
      <p:sp>
        <p:nvSpPr>
          <p:cNvPr id="3" name="Rectangle 2"/>
          <p:cNvSpPr/>
          <p:nvPr/>
        </p:nvSpPr>
        <p:spPr>
          <a:xfrm>
            <a:off x="5222937" y="5084537"/>
            <a:ext cx="18166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Image: H. Howard c.1983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Radar Display Persistence </a:t>
            </a:r>
            <a:br>
              <a:rPr lang="en-US" b="1" dirty="0" smtClean="0"/>
            </a:br>
            <a:r>
              <a:rPr lang="en-US" b="1" dirty="0" smtClean="0"/>
              <a:t>(Paint Fade Time)	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WLM SURAD Persistence 1-5 sweeps = 4-20 seconds</a:t>
            </a:r>
          </a:p>
          <a:p>
            <a:r>
              <a:rPr lang="en-US" dirty="0" smtClean="0"/>
              <a:t>Sydney: Not confirmed at this stage</a:t>
            </a:r>
          </a:p>
          <a:p>
            <a:r>
              <a:rPr lang="en-US" dirty="0" smtClean="0"/>
              <a:t>When WLM ATCO checked radar display (PPI) at 0941:10Z there were no VH-MDX paints</a:t>
            </a:r>
          </a:p>
          <a:p>
            <a:r>
              <a:rPr lang="en-US" dirty="0" smtClean="0"/>
              <a:t>A thorough check was conducted at 0941:20Z with no VH-MDX paints observed</a:t>
            </a:r>
          </a:p>
          <a:p>
            <a:r>
              <a:rPr lang="en-US" dirty="0" smtClean="0"/>
              <a:t>Final received transmission from VH-MDX was at 0939:26Z</a:t>
            </a:r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Specific Williamtown Radar Positions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Only one positive confirmed fix at 320M/45NM at 0936:00Z</a:t>
            </a:r>
          </a:p>
          <a:p>
            <a:r>
              <a:rPr lang="en-US" dirty="0" smtClean="0"/>
              <a:t>A likely radar observation at 0938:30Z of VH-MDX on the 330M bearing from WLM probably by WLM but maybe SYD</a:t>
            </a:r>
          </a:p>
          <a:p>
            <a:r>
              <a:rPr lang="en-US" dirty="0" smtClean="0"/>
              <a:t>The Williamtown ATCO did </a:t>
            </a:r>
            <a:r>
              <a:rPr lang="en-US" u="sng" dirty="0" smtClean="0"/>
              <a:t>NOT</a:t>
            </a:r>
            <a:r>
              <a:rPr lang="en-US" dirty="0" smtClean="0"/>
              <a:t> observe final radar fade of VH-MDX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320M/45NM Fix: 0936:00Z</a:t>
            </a:r>
            <a:endParaRPr lang="en-US" b="1" dirty="0"/>
          </a:p>
        </p:txBody>
      </p:sp>
      <p:pic>
        <p:nvPicPr>
          <p:cNvPr id="4" name="Content Placeholder 3" descr="::::::PPI2.png"/>
          <p:cNvPicPr>
            <a:picLocks noGrp="1"/>
          </p:cNvPicPr>
          <p:nvPr>
            <p:ph idx="1"/>
          </p:nvPr>
        </p:nvPicPr>
        <p:blipFill>
          <a:blip r:embed="rId2"/>
          <a:srcRect l="-2185" r="-3287"/>
          <a:stretch>
            <a:fillRect/>
          </a:stretch>
        </p:blipFill>
        <p:spPr bwMode="auto">
          <a:xfrm>
            <a:off x="457200" y="1417638"/>
            <a:ext cx="5179195" cy="3595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636395" y="1170206"/>
            <a:ext cx="3050405" cy="5355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en-US" dirty="0" smtClean="0"/>
              <a:t>ATCO was conducting his primary procedural control duties away from the PPI</a:t>
            </a:r>
          </a:p>
          <a:p>
            <a:pPr>
              <a:buFontTx/>
              <a:buChar char="-"/>
            </a:pPr>
            <a:r>
              <a:rPr lang="en-US" dirty="0" smtClean="0"/>
              <a:t>ATCO stepped over to the PPI and observed the ident triangle and an SSR symbol, most likely a circle, in the 320/45 position</a:t>
            </a:r>
          </a:p>
          <a:p>
            <a:pPr>
              <a:buFontTx/>
              <a:buChar char="-"/>
            </a:pPr>
            <a:r>
              <a:rPr lang="en-US" dirty="0" smtClean="0"/>
              <a:t>A rule off was not required as the paints were so close to the PPI outer edge where the compass rose was</a:t>
            </a:r>
          </a:p>
          <a:p>
            <a:pPr>
              <a:buFontTx/>
              <a:buChar char="-"/>
            </a:pPr>
            <a:r>
              <a:rPr lang="en-US" dirty="0" smtClean="0"/>
              <a:t>SSR symbols were variable in size as preset by technicians but around 1NM size would be minimum</a:t>
            </a:r>
          </a:p>
          <a:p>
            <a:pPr>
              <a:buFontTx/>
              <a:buChar char="-"/>
            </a:pPr>
            <a:r>
              <a:rPr lang="en-US" dirty="0" smtClean="0"/>
              <a:t>ATCO confident within +/-2 deg</a:t>
            </a:r>
          </a:p>
          <a:p>
            <a:pPr>
              <a:buFontTx/>
              <a:buChar char="-"/>
            </a:pP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08752" y="5253814"/>
            <a:ext cx="53276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en-US" dirty="0" smtClean="0"/>
              <a:t>SSR symbols were not clipped by the 48NM outer edge of PPI nor were they hanging over the 44NM MTI boundary: this means VH-MDX was between 45NM and 47NM</a:t>
            </a:r>
          </a:p>
        </p:txBody>
      </p:sp>
      <p:sp>
        <p:nvSpPr>
          <p:cNvPr id="3" name="Rectangle 2"/>
          <p:cNvSpPr/>
          <p:nvPr/>
        </p:nvSpPr>
        <p:spPr>
          <a:xfrm>
            <a:off x="1706568" y="4944950"/>
            <a:ext cx="155683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Image: </a:t>
            </a:r>
            <a:r>
              <a:rPr lang="en-US" sz="1200" dirty="0" smtClean="0"/>
              <a:t>G. Strkalj 2014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320M/45NM Fix: 0936:00Z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Regardless of whether VH-MDX was squawking Mode A SSR code 4000 or 3000 the Sydney and Williamtown ATC radars could interrogate and display either of the received squawk codes</a:t>
            </a:r>
          </a:p>
          <a:p>
            <a:r>
              <a:rPr lang="en-US" dirty="0" smtClean="0"/>
              <a:t>WLM tower radar display (PPI) was set to 48NM maximum range</a:t>
            </a:r>
          </a:p>
          <a:p>
            <a:r>
              <a:rPr lang="en-US" dirty="0" smtClean="0"/>
              <a:t>Accordingly, just after 0934:00Z VH-MDX was likely outside 48NM WLM</a:t>
            </a:r>
          </a:p>
          <a:p>
            <a:r>
              <a:rPr lang="en-US" dirty="0" smtClean="0"/>
              <a:t>This can elude to aircraft speed and limit approach tracks into the 320/45NM position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Specific Sydney Radar Positions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Initial position 36NM north of Singleton, slightly west of the Singleton-Mount </a:t>
            </a:r>
            <a:r>
              <a:rPr lang="en-US" dirty="0"/>
              <a:t>S</a:t>
            </a:r>
            <a:r>
              <a:rPr lang="en-US" dirty="0" smtClean="0"/>
              <a:t>andon Track (SSR Ident) @ 0928:28Z</a:t>
            </a:r>
          </a:p>
          <a:p>
            <a:r>
              <a:rPr lang="en-US" dirty="0" smtClean="0"/>
              <a:t>320M/46NM from Williamtown @ 0934:30Z</a:t>
            </a:r>
          </a:p>
          <a:p>
            <a:r>
              <a:rPr lang="en-US" dirty="0" smtClean="0"/>
              <a:t>Final position approximately 5NM west of Craven waypoint most likely around 0939:00Z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Scope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</a:t>
            </a:r>
            <a:r>
              <a:rPr lang="en-US" u="sng" dirty="0" smtClean="0"/>
              <a:t>quick </a:t>
            </a:r>
            <a:r>
              <a:rPr lang="en-US" dirty="0" smtClean="0"/>
              <a:t>overview of many aspects</a:t>
            </a:r>
          </a:p>
          <a:p>
            <a:r>
              <a:rPr lang="en-US" dirty="0" smtClean="0"/>
              <a:t>Not all questions can be answered in depth as a result of timeframe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 descr=":::::Radar:SYD Radar:Radar Plots:Clean Plots:Sydney Radar Pro-Forma radials.jpg"/>
          <p:cNvPicPr>
            <a:picLocks noGrp="1"/>
          </p:cNvPicPr>
          <p:nvPr>
            <p:ph idx="1"/>
          </p:nvPr>
        </p:nvPicPr>
        <p:blipFill>
          <a:blip r:embed="rId2"/>
          <a:srcRect l="359" r="-58"/>
          <a:stretch>
            <a:fillRect/>
          </a:stretch>
        </p:blipFill>
        <p:spPr bwMode="auto">
          <a:xfrm>
            <a:off x="1457156" y="0"/>
            <a:ext cx="6510421" cy="6697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1501929" y="6549963"/>
            <a:ext cx="609749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Base plot: </a:t>
            </a:r>
            <a:r>
              <a:rPr lang="en-US" sz="1200" dirty="0"/>
              <a:t>Australian </a:t>
            </a:r>
            <a:r>
              <a:rPr lang="en-US" sz="1200" dirty="0" smtClean="0"/>
              <a:t>Government (Department of Transport) 1981, additions: G. Strkalj 2014) 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Final Position by Williamtown Radar: ASIB/RCC Position c.1981</a:t>
            </a:r>
            <a:endParaRPr lang="en-US" b="1" dirty="0"/>
          </a:p>
        </p:txBody>
      </p:sp>
      <p:grpSp>
        <p:nvGrpSpPr>
          <p:cNvPr id="43020" name="Group 12"/>
          <p:cNvGrpSpPr>
            <a:grpSpLocks/>
          </p:cNvGrpSpPr>
          <p:nvPr/>
        </p:nvGrpSpPr>
        <p:grpSpPr bwMode="auto">
          <a:xfrm>
            <a:off x="710862" y="1733175"/>
            <a:ext cx="5125517" cy="3970318"/>
            <a:chOff x="1790" y="8900"/>
            <a:chExt cx="7933" cy="5909"/>
          </a:xfrm>
        </p:grpSpPr>
        <p:pic>
          <p:nvPicPr>
            <p:cNvPr id="43021" name="Picture 2" descr=":::::Final Fix:new clean archives:Flip of Map Lat/long.jpg"/>
            <p:cNvPicPr>
              <a:picLocks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836" y="10850"/>
              <a:ext cx="3974" cy="1795"/>
            </a:xfrm>
            <a:prstGeom prst="rect">
              <a:avLst/>
            </a:prstGeom>
            <a:noFill/>
          </p:spPr>
        </p:pic>
        <p:pic>
          <p:nvPicPr>
            <p:cNvPr id="43022" name="Picture 19" descr=":::::Final Fix:new clean archives:Last Page.jpg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843" y="12651"/>
              <a:ext cx="4282" cy="2150"/>
            </a:xfrm>
            <a:prstGeom prst="rect">
              <a:avLst/>
            </a:prstGeom>
            <a:noFill/>
          </p:spPr>
        </p:pic>
        <p:pic>
          <p:nvPicPr>
            <p:cNvPr id="43023" name="Picture 22" descr=":::::Final Fix:new clean archives:WLM Radar Map.jpg"/>
            <p:cNvPicPr>
              <a:picLocks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790" y="8900"/>
              <a:ext cx="7929" cy="1987"/>
            </a:xfrm>
            <a:prstGeom prst="rect">
              <a:avLst/>
            </a:prstGeom>
            <a:noFill/>
          </p:spPr>
        </p:pic>
        <p:pic>
          <p:nvPicPr>
            <p:cNvPr id="43024" name="Picture 20" descr=":::::Final Fix:new clean archives:Dodds.jpg"/>
            <p:cNvPicPr>
              <a:picLocks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796" y="10854"/>
              <a:ext cx="3927" cy="3955"/>
            </a:xfrm>
            <a:prstGeom prst="rect">
              <a:avLst/>
            </a:prstGeom>
            <a:noFill/>
          </p:spPr>
        </p:pic>
      </p:grpSp>
      <p:sp>
        <p:nvSpPr>
          <p:cNvPr id="19" name="TextBox 18"/>
          <p:cNvSpPr txBox="1"/>
          <p:nvPr/>
        </p:nvSpPr>
        <p:spPr>
          <a:xfrm>
            <a:off x="5838965" y="1733175"/>
            <a:ext cx="2997830" cy="4801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en-US" dirty="0" smtClean="0"/>
              <a:t>Included in the Sep 1981? Accident Investigation Summary Report</a:t>
            </a:r>
          </a:p>
          <a:p>
            <a:pPr>
              <a:buFontTx/>
              <a:buChar char="-"/>
            </a:pPr>
            <a:r>
              <a:rPr lang="en-US" dirty="0" smtClean="0"/>
              <a:t>No base bearing/range information</a:t>
            </a:r>
          </a:p>
          <a:p>
            <a:pPr>
              <a:buFontTx/>
              <a:buChar char="-"/>
            </a:pPr>
            <a:r>
              <a:rPr lang="en-US" dirty="0" smtClean="0"/>
              <a:t>WLM ATCO did not observe paint fade</a:t>
            </a:r>
          </a:p>
          <a:p>
            <a:pPr>
              <a:buFontTx/>
              <a:buChar char="-"/>
            </a:pPr>
            <a:r>
              <a:rPr lang="en-US" dirty="0" smtClean="0"/>
              <a:t>No confirmation of originating authority</a:t>
            </a:r>
          </a:p>
          <a:p>
            <a:pPr>
              <a:buFontTx/>
              <a:buChar char="-"/>
            </a:pPr>
            <a:r>
              <a:rPr lang="en-US" dirty="0" smtClean="0"/>
              <a:t>There was no radar track recording capability at Sydney or WLM </a:t>
            </a:r>
          </a:p>
          <a:p>
            <a:pPr>
              <a:buFontTx/>
              <a:buChar char="-"/>
            </a:pPr>
            <a:r>
              <a:rPr lang="en-US" dirty="0" smtClean="0"/>
              <a:t>WLM ATCO does not recall being interviewed by ASIB</a:t>
            </a:r>
          </a:p>
          <a:p>
            <a:pPr>
              <a:buFontTx/>
              <a:buChar char="-"/>
            </a:pPr>
            <a:r>
              <a:rPr lang="en-US" dirty="0" smtClean="0"/>
              <a:t>Propagation wise possible down to approx 3500’AMSL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890689" y="5971366"/>
            <a:ext cx="49431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Where did this originate from??????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108660" y="6430448"/>
            <a:ext cx="420619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Images: </a:t>
            </a:r>
            <a:r>
              <a:rPr lang="en-US" sz="1200" dirty="0"/>
              <a:t>Australian Government (Department of Transport) </a:t>
            </a:r>
            <a:r>
              <a:rPr lang="en-US" sz="1200" dirty="0" smtClean="0"/>
              <a:t>1981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7800" y="114301"/>
            <a:ext cx="3886200" cy="2805402"/>
          </a:xfrm>
        </p:spPr>
        <p:txBody>
          <a:bodyPr>
            <a:normAutofit/>
          </a:bodyPr>
          <a:lstStyle/>
          <a:p>
            <a:r>
              <a:rPr lang="en-US" b="1" dirty="0" smtClean="0"/>
              <a:t>Final Position by Williamtown Radar: BASI    </a:t>
            </a:r>
            <a:r>
              <a:rPr lang="en-US" b="1" dirty="0" smtClean="0"/>
              <a:t> c</a:t>
            </a:r>
            <a:r>
              <a:rPr lang="en-US" b="1" dirty="0" smtClean="0"/>
              <a:t>.1983</a:t>
            </a:r>
            <a:endParaRPr lang="en-US" b="1" dirty="0"/>
          </a:p>
        </p:txBody>
      </p:sp>
      <p:pic>
        <p:nvPicPr>
          <p:cNvPr id="4" name="Picture 3" descr=":::::Final Fix:Possible Flight Path.jpg"/>
          <p:cNvPicPr/>
          <p:nvPr/>
        </p:nvPicPr>
        <p:blipFill>
          <a:blip r:embed="rId2"/>
          <a:srcRect l="3855" r="5060" b="2849"/>
          <a:stretch>
            <a:fillRect/>
          </a:stretch>
        </p:blipFill>
        <p:spPr bwMode="auto">
          <a:xfrm>
            <a:off x="457200" y="114300"/>
            <a:ext cx="4800600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476091" y="3200125"/>
            <a:ext cx="343080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en-US" dirty="0" smtClean="0"/>
              <a:t>This is the 320M/45NM position at 0936:00Z</a:t>
            </a:r>
          </a:p>
          <a:p>
            <a:pPr>
              <a:buFontTx/>
              <a:buChar char="-"/>
            </a:pPr>
            <a:r>
              <a:rPr lang="en-US" dirty="0" smtClean="0"/>
              <a:t>Note that the ASIB/RCC final radar position is </a:t>
            </a:r>
            <a:r>
              <a:rPr lang="en-US" u="sng" dirty="0" smtClean="0"/>
              <a:t>not </a:t>
            </a:r>
            <a:r>
              <a:rPr lang="en-US" dirty="0" smtClean="0"/>
              <a:t>referred to in this Accident Investigation Summary Report (1983)</a:t>
            </a:r>
          </a:p>
          <a:p>
            <a:pPr>
              <a:buFontTx/>
              <a:buChar char="-"/>
            </a:pPr>
            <a:r>
              <a:rPr lang="en-US" dirty="0" smtClean="0"/>
              <a:t>Also note that reference specifically to ‘Williamtown’ radar for the final radar </a:t>
            </a:r>
            <a:r>
              <a:rPr lang="en-US" i="1" dirty="0" smtClean="0"/>
              <a:t>fade </a:t>
            </a:r>
            <a:r>
              <a:rPr lang="en-US" dirty="0" smtClean="0"/>
              <a:t>position is removed in 1983 compared to Sep 1981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08687" y="6468548"/>
            <a:ext cx="496740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Images: Australian Government </a:t>
            </a:r>
            <a:r>
              <a:rPr lang="en-US" sz="1200" dirty="0" smtClean="0"/>
              <a:t>(Bureau of Air Safety Investigation) 1983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Final Radar Position Sydney ATC</a:t>
            </a:r>
            <a:endParaRPr lang="en-US" b="1" dirty="0"/>
          </a:p>
        </p:txBody>
      </p:sp>
      <p:pic>
        <p:nvPicPr>
          <p:cNvPr id="4" name="Picture 3" descr=":::Radar:SYD Radar:Radar Plots:Clean Plots:Sydney Radar Pro-Forma Zoom fix area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1" y="1665071"/>
            <a:ext cx="5068374" cy="3498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525575" y="1417639"/>
            <a:ext cx="3618425" cy="5909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en-US" dirty="0" smtClean="0"/>
              <a:t>ATCO’s were continually looking at the radar display</a:t>
            </a:r>
          </a:p>
          <a:p>
            <a:pPr>
              <a:buFontTx/>
              <a:buChar char="-"/>
            </a:pPr>
            <a:r>
              <a:rPr lang="en-US" dirty="0" smtClean="0"/>
              <a:t>Radar fade was confidently observed by at least 1 x ATCO</a:t>
            </a:r>
          </a:p>
          <a:p>
            <a:pPr>
              <a:buFontTx/>
              <a:buChar char="-"/>
            </a:pPr>
            <a:r>
              <a:rPr lang="en-US" dirty="0" smtClean="0"/>
              <a:t> An ASIB officer was reasonably sure that ATCO’s did observe the paint fade</a:t>
            </a:r>
            <a:br>
              <a:rPr lang="en-US" dirty="0" smtClean="0"/>
            </a:br>
            <a:r>
              <a:rPr lang="en-US" dirty="0" smtClean="0"/>
              <a:t>-The final position aligns with Sector 1 ATCO’s assertion of an easterly track from 320/45</a:t>
            </a:r>
          </a:p>
          <a:p>
            <a:pPr>
              <a:buFontTx/>
              <a:buChar char="-"/>
            </a:pPr>
            <a:r>
              <a:rPr lang="en-US" dirty="0" smtClean="0"/>
              <a:t>Communications signal strength increase with time loosely backs up the position</a:t>
            </a:r>
          </a:p>
          <a:p>
            <a:pPr>
              <a:buFontTx/>
              <a:buChar char="-"/>
            </a:pPr>
            <a:r>
              <a:rPr lang="en-US" dirty="0" smtClean="0"/>
              <a:t>No time of final position although comms transcripts suggest 0939:00Z</a:t>
            </a:r>
          </a:p>
          <a:p>
            <a:pPr>
              <a:buFontTx/>
              <a:buChar char="-"/>
            </a:pPr>
            <a:r>
              <a:rPr lang="en-US" dirty="0" smtClean="0"/>
              <a:t>The pilot reported the coast in sight and was likely to continue tracking for the coast (east)</a:t>
            </a:r>
          </a:p>
          <a:p>
            <a:pPr>
              <a:buFontTx/>
              <a:buChar char="-"/>
            </a:pPr>
            <a:endParaRPr lang="en-US" dirty="0" smtClean="0"/>
          </a:p>
          <a:p>
            <a:pPr>
              <a:buFontTx/>
              <a:buChar char="-"/>
            </a:pPr>
            <a:endParaRPr lang="en-US" dirty="0"/>
          </a:p>
        </p:txBody>
      </p:sp>
      <p:pic>
        <p:nvPicPr>
          <p:cNvPr id="6" name="Picture 5" descr="::Radar:SYD Radar:Hubert Holden Statement Condensed.jpg"/>
          <p:cNvPicPr/>
          <p:nvPr/>
        </p:nvPicPr>
        <p:blipFill>
          <a:blip r:embed="rId3"/>
          <a:srcRect t="44395" r="10988" b="26544"/>
          <a:stretch>
            <a:fillRect/>
          </a:stretch>
        </p:blipFill>
        <p:spPr bwMode="auto">
          <a:xfrm>
            <a:off x="457200" y="5163087"/>
            <a:ext cx="5068375" cy="1105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0" lon="0" rev="120000"/>
            </a:camera>
            <a:lightRig rig="threePt" dir="t"/>
          </a:scene3d>
        </p:spPr>
      </p:pic>
      <p:sp>
        <p:nvSpPr>
          <p:cNvPr id="3" name="Rectangle 2"/>
          <p:cNvSpPr/>
          <p:nvPr/>
        </p:nvSpPr>
        <p:spPr>
          <a:xfrm>
            <a:off x="457200" y="6211669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/>
              <a:t>Images: Australian Government (Department of Transport) 1981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Conclusions: Last Radar Positions: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ASIB/RCC and Sydney last radar positions are separated by approximately 10NM</a:t>
            </a:r>
          </a:p>
          <a:p>
            <a:r>
              <a:rPr lang="en-US" dirty="0" smtClean="0"/>
              <a:t>This is considered well outside expected normal radar tolerances </a:t>
            </a:r>
            <a:endParaRPr lang="en-US" dirty="0" smtClean="0"/>
          </a:p>
          <a:p>
            <a:r>
              <a:rPr lang="en-US" dirty="0" smtClean="0"/>
              <a:t>Normal </a:t>
            </a:r>
            <a:r>
              <a:rPr lang="en-US" dirty="0" smtClean="0"/>
              <a:t>radar tolerances (technical) are within hundreds of meters</a:t>
            </a:r>
          </a:p>
          <a:p>
            <a:r>
              <a:rPr lang="en-US" dirty="0" smtClean="0"/>
              <a:t>So one of these last radar positions is ‘correct’ the other not</a:t>
            </a:r>
          </a:p>
          <a:p>
            <a:r>
              <a:rPr lang="en-US" dirty="0" smtClean="0"/>
              <a:t>WHICH ONE?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 descr="VH-MDX CONOPS V2 (dragged)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2677" y="34100"/>
            <a:ext cx="484505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902601" y="6396335"/>
            <a:ext cx="169682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Image: G. Strkalj 2014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313302" y="164697"/>
            <a:ext cx="2830698" cy="3877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en-US" sz="1600" dirty="0" smtClean="0"/>
              <a:t>192KTAS max power descent</a:t>
            </a:r>
          </a:p>
          <a:p>
            <a:pPr>
              <a:buFontTx/>
              <a:buChar char="-"/>
            </a:pPr>
            <a:r>
              <a:rPr lang="en-US" sz="1600" dirty="0" smtClean="0"/>
              <a:t> 6 minutes </a:t>
            </a:r>
          </a:p>
          <a:p>
            <a:pPr>
              <a:buFontTx/>
              <a:buChar char="-"/>
            </a:pPr>
            <a:r>
              <a:rPr lang="en-US" sz="1600" dirty="0" smtClean="0"/>
              <a:t>Tracking in all directions from 320˚M/45NM radar fix</a:t>
            </a:r>
            <a:endParaRPr lang="en-US" sz="1600" dirty="0" smtClean="0">
              <a:solidFill>
                <a:srgbClr val="000000"/>
              </a:solidFill>
            </a:endParaRPr>
          </a:p>
          <a:p>
            <a:pPr>
              <a:buFontTx/>
              <a:buChar char="-"/>
            </a:pPr>
            <a:r>
              <a:rPr lang="en-US" sz="1600" dirty="0" smtClean="0">
                <a:solidFill>
                  <a:srgbClr val="000000"/>
                </a:solidFill>
              </a:rPr>
              <a:t> +/-10˚ azimuth tolerance at 320˚M/45NM radar fix</a:t>
            </a:r>
          </a:p>
          <a:p>
            <a:pPr>
              <a:buFontTx/>
              <a:buChar char="-"/>
            </a:pPr>
            <a:r>
              <a:rPr lang="en-US" sz="1600" dirty="0" smtClean="0">
                <a:solidFill>
                  <a:srgbClr val="000000"/>
                </a:solidFill>
              </a:rPr>
              <a:t> +3NM/-1NM range tolerance at 320˚M/45NM radar fix</a:t>
            </a:r>
          </a:p>
          <a:p>
            <a:pPr>
              <a:buFontTx/>
              <a:buChar char="-"/>
            </a:pPr>
            <a:r>
              <a:rPr lang="en-US" sz="1600" dirty="0" smtClean="0">
                <a:solidFill>
                  <a:srgbClr val="000000"/>
                </a:solidFill>
              </a:rPr>
              <a:t> Wind 225˚M-270˚M 30-80 knots</a:t>
            </a:r>
          </a:p>
          <a:p>
            <a:pPr>
              <a:buFontTx/>
              <a:buChar char="-"/>
            </a:pPr>
            <a:endParaRPr lang="en-US" dirty="0" smtClean="0"/>
          </a:p>
          <a:p>
            <a:pPr>
              <a:buFontTx/>
              <a:buChar char="-"/>
            </a:pPr>
            <a:endParaRPr lang="en-US" dirty="0" smtClean="0"/>
          </a:p>
          <a:p>
            <a:pPr>
              <a:buFontTx/>
              <a:buChar char="-"/>
            </a:pP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1" y="477909"/>
            <a:ext cx="3290953" cy="5355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>
                <a:solidFill>
                  <a:srgbClr val="FFFF00"/>
                </a:solidFill>
              </a:rPr>
              <a:t>Most Likely Extent</a:t>
            </a:r>
          </a:p>
          <a:p>
            <a:endParaRPr lang="en-US" b="1" dirty="0" smtClean="0">
              <a:solidFill>
                <a:srgbClr val="FFFF00"/>
              </a:solidFill>
            </a:endParaRPr>
          </a:p>
          <a:p>
            <a:r>
              <a:rPr lang="en-US" dirty="0" smtClean="0">
                <a:solidFill>
                  <a:srgbClr val="FFFF00"/>
                </a:solidFill>
              </a:rPr>
              <a:t>- 122 KTAS Normal Climb</a:t>
            </a:r>
          </a:p>
          <a:p>
            <a:pPr>
              <a:buFontTx/>
              <a:buChar char="-"/>
            </a:pPr>
            <a:r>
              <a:rPr lang="en-US" dirty="0" smtClean="0">
                <a:solidFill>
                  <a:srgbClr val="FFFF00"/>
                </a:solidFill>
              </a:rPr>
              <a:t> 172 KTAS Cruise Speed</a:t>
            </a:r>
          </a:p>
          <a:p>
            <a:pPr>
              <a:buFontTx/>
              <a:buChar char="-"/>
            </a:pPr>
            <a:r>
              <a:rPr lang="en-US" dirty="0" smtClean="0">
                <a:solidFill>
                  <a:srgbClr val="FFFF00"/>
                </a:solidFill>
              </a:rPr>
              <a:t> ≈+1 minute after final radio call</a:t>
            </a:r>
          </a:p>
          <a:p>
            <a:pPr>
              <a:buFontTx/>
              <a:buChar char="-"/>
            </a:pPr>
            <a:r>
              <a:rPr lang="en-US" dirty="0" smtClean="0">
                <a:solidFill>
                  <a:srgbClr val="FFFF00"/>
                </a:solidFill>
              </a:rPr>
              <a:t> Tracking in easterly hemisphere </a:t>
            </a:r>
          </a:p>
          <a:p>
            <a:pPr>
              <a:buFontTx/>
              <a:buChar char="-"/>
            </a:pPr>
            <a:r>
              <a:rPr lang="en-US" dirty="0" smtClean="0">
                <a:solidFill>
                  <a:srgbClr val="FFFF00"/>
                </a:solidFill>
              </a:rPr>
              <a:t> +/-2˚ azimuth tolerance at 320˚M/45NM radar fix</a:t>
            </a:r>
          </a:p>
          <a:p>
            <a:pPr>
              <a:buFontTx/>
              <a:buChar char="-"/>
            </a:pPr>
            <a:r>
              <a:rPr lang="en-US" dirty="0" smtClean="0">
                <a:solidFill>
                  <a:srgbClr val="FFFF00"/>
                </a:solidFill>
              </a:rPr>
              <a:t> +2NM/-0NM range tolerance at 320˚M/45NM radar fix</a:t>
            </a:r>
          </a:p>
          <a:p>
            <a:pPr>
              <a:buFontTx/>
              <a:buChar char="-"/>
            </a:pPr>
            <a:r>
              <a:rPr lang="en-US" dirty="0" smtClean="0">
                <a:solidFill>
                  <a:srgbClr val="FFFF00"/>
                </a:solidFill>
              </a:rPr>
              <a:t> Wind 225˚M-270˚M 30-50 knots</a:t>
            </a:r>
          </a:p>
          <a:p>
            <a:endParaRPr lang="en-US" dirty="0" smtClean="0">
              <a:solidFill>
                <a:srgbClr val="FFFF00"/>
              </a:solidFill>
            </a:endParaRPr>
          </a:p>
          <a:p>
            <a:endParaRPr lang="en-US" dirty="0" smtClean="0">
              <a:solidFill>
                <a:srgbClr val="FFFF00"/>
              </a:solidFill>
            </a:endParaRPr>
          </a:p>
          <a:p>
            <a:endParaRPr lang="en-US" dirty="0" smtClean="0">
              <a:solidFill>
                <a:srgbClr val="FFFF00"/>
              </a:solidFill>
            </a:endParaRPr>
          </a:p>
          <a:p>
            <a:endParaRPr lang="en-US" dirty="0" smtClean="0">
              <a:solidFill>
                <a:srgbClr val="FFFF00"/>
              </a:solidFill>
            </a:endParaRPr>
          </a:p>
          <a:p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578931" y="6267699"/>
            <a:ext cx="259999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FFFFFF"/>
                </a:solidFill>
              </a:rPr>
              <a:t>Image: G. Horrocks </a:t>
            </a:r>
            <a:r>
              <a:rPr lang="en-US" sz="1200" dirty="0" smtClean="0">
                <a:solidFill>
                  <a:srgbClr val="FFFFFF"/>
                </a:solidFill>
              </a:rPr>
              <a:t>&amp; G</a:t>
            </a:r>
            <a:r>
              <a:rPr lang="en-US" sz="1200" dirty="0">
                <a:solidFill>
                  <a:srgbClr val="FFFFFF"/>
                </a:solidFill>
              </a:rPr>
              <a:t>. Strkalj </a:t>
            </a:r>
            <a:r>
              <a:rPr lang="en-US" sz="1200" dirty="0" smtClean="0">
                <a:solidFill>
                  <a:srgbClr val="FFFFFF"/>
                </a:solidFill>
              </a:rPr>
              <a:t>&amp; 2014</a:t>
            </a:r>
            <a:endParaRPr lang="en-US" sz="12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Mapping All Searches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Big job</a:t>
            </a:r>
          </a:p>
          <a:p>
            <a:r>
              <a:rPr lang="en-US" dirty="0" smtClean="0"/>
              <a:t>Needs to be done correctly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52376"/>
            <a:ext cx="8229600" cy="1143000"/>
          </a:xfrm>
        </p:spPr>
        <p:txBody>
          <a:bodyPr/>
          <a:lstStyle/>
          <a:p>
            <a:r>
              <a:rPr lang="en-US" b="1" dirty="0" smtClean="0"/>
              <a:t>Questions?</a:t>
            </a:r>
            <a:endParaRPr lang="en-US" b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Research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Tear Down Approach</a:t>
            </a:r>
          </a:p>
          <a:p>
            <a:r>
              <a:rPr lang="en-US" dirty="0" smtClean="0"/>
              <a:t>Attention to detail</a:t>
            </a:r>
          </a:p>
          <a:p>
            <a:r>
              <a:rPr lang="en-US" dirty="0" smtClean="0"/>
              <a:t>Unfreeze/ new areas/ different directions</a:t>
            </a:r>
          </a:p>
          <a:p>
            <a:r>
              <a:rPr lang="en-US" dirty="0" smtClean="0"/>
              <a:t>Question everything</a:t>
            </a:r>
          </a:p>
          <a:p>
            <a:r>
              <a:rPr lang="en-US" dirty="0" smtClean="0"/>
              <a:t>No fear in backtracking and amending: if something can be ‘fixed’ it will be </a:t>
            </a:r>
          </a:p>
          <a:p>
            <a:r>
              <a:rPr lang="en-US" dirty="0" smtClean="0"/>
              <a:t>There will be failures: this is good as we only get stronger</a:t>
            </a:r>
          </a:p>
          <a:p>
            <a:r>
              <a:rPr lang="en-US" b="1" dirty="0" smtClean="0"/>
              <a:t>Critical research will find VH-MDX!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Aircraft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Cessna 210M Centurion</a:t>
            </a:r>
          </a:p>
          <a:p>
            <a:r>
              <a:rPr lang="en-US" dirty="0" smtClean="0"/>
              <a:t>High Wing</a:t>
            </a:r>
          </a:p>
          <a:p>
            <a:r>
              <a:rPr lang="en-US" dirty="0" smtClean="0"/>
              <a:t>Metal construction </a:t>
            </a:r>
            <a:r>
              <a:rPr lang="en-US" dirty="0" smtClean="0"/>
              <a:t>(Aluminum)</a:t>
            </a:r>
            <a:endParaRPr lang="en-US" dirty="0" smtClean="0"/>
          </a:p>
          <a:p>
            <a:r>
              <a:rPr lang="en-US" dirty="0" smtClean="0"/>
              <a:t>Piston engine</a:t>
            </a:r>
          </a:p>
          <a:p>
            <a:r>
              <a:rPr lang="en-US" dirty="0" smtClean="0"/>
              <a:t>Approx 1.7 Tonnes at Max weight</a:t>
            </a:r>
          </a:p>
          <a:p>
            <a:r>
              <a:rPr lang="en-US" dirty="0" smtClean="0"/>
              <a:t>11.2m wing </a:t>
            </a:r>
            <a:r>
              <a:rPr lang="en-US" dirty="0" smtClean="0"/>
              <a:t>span, </a:t>
            </a:r>
            <a:r>
              <a:rPr lang="en-US" dirty="0" smtClean="0"/>
              <a:t>8.6m fuselage </a:t>
            </a:r>
            <a:r>
              <a:rPr lang="en-US" dirty="0" smtClean="0"/>
              <a:t>length</a:t>
            </a:r>
          </a:p>
          <a:p>
            <a:r>
              <a:rPr lang="en-US" dirty="0" smtClean="0"/>
              <a:t>6 seats available, 5 </a:t>
            </a:r>
            <a:r>
              <a:rPr lang="en-US" dirty="0" smtClean="0"/>
              <a:t>persons were on </a:t>
            </a:r>
            <a:r>
              <a:rPr lang="en-US" dirty="0" smtClean="0"/>
              <a:t>board </a:t>
            </a:r>
          </a:p>
          <a:p>
            <a:r>
              <a:rPr lang="en-US" dirty="0" smtClean="0"/>
              <a:t>Approx 180L of fuel on board during impact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210 Summary (dragged).jpg"/>
          <p:cNvPicPr>
            <a:picLocks noChangeAspect="1"/>
          </p:cNvPicPr>
          <p:nvPr/>
        </p:nvPicPr>
        <p:blipFill>
          <a:blip r:embed="rId2"/>
          <a:srcRect t="15400" b="15594"/>
          <a:stretch>
            <a:fillRect/>
          </a:stretch>
        </p:blipFill>
        <p:spPr>
          <a:xfrm>
            <a:off x="1143168" y="213895"/>
            <a:ext cx="6811146" cy="664410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186029" y="6488668"/>
            <a:ext cx="251906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</a:rPr>
              <a:t>Image: Cessna aircraft company 1976</a:t>
            </a:r>
            <a:endParaRPr lang="en-US" sz="12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eter Syrek in VH-WRD3.jpg"/>
          <p:cNvPicPr>
            <a:picLocks noChangeAspect="1"/>
          </p:cNvPicPr>
          <p:nvPr/>
        </p:nvPicPr>
        <p:blipFill>
          <a:blip r:embed="rId2"/>
          <a:srcRect l="16776" r="14309" b="25090"/>
          <a:stretch>
            <a:fillRect/>
          </a:stretch>
        </p:blipFill>
        <p:spPr>
          <a:xfrm>
            <a:off x="0" y="-596618"/>
            <a:ext cx="9144000" cy="745461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488576" y="6409462"/>
            <a:ext cx="153402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FFFFFF"/>
                </a:solidFill>
              </a:rPr>
              <a:t>Image: G. Strkalj 2014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ude creek strip nr katherin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8189" y="0"/>
            <a:ext cx="4875811" cy="3656859"/>
          </a:xfrm>
          <a:prstGeom prst="rect">
            <a:avLst/>
          </a:prstGeom>
        </p:spPr>
      </p:pic>
      <p:pic>
        <p:nvPicPr>
          <p:cNvPr id="5" name="Picture 4" descr="Bremmer Islan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56860"/>
            <a:ext cx="4809224" cy="3201140"/>
          </a:xfrm>
          <a:prstGeom prst="rect">
            <a:avLst/>
          </a:prstGeom>
        </p:spPr>
      </p:pic>
      <p:pic>
        <p:nvPicPr>
          <p:cNvPr id="9" name="Picture 8" descr="0016.jpg"/>
          <p:cNvPicPr>
            <a:picLocks noChangeAspect="1"/>
          </p:cNvPicPr>
          <p:nvPr/>
        </p:nvPicPr>
        <p:blipFill>
          <a:blip r:embed="rId4"/>
          <a:srcRect t="9488" r="6943"/>
          <a:stretch>
            <a:fillRect/>
          </a:stretch>
        </p:blipFill>
        <p:spPr>
          <a:xfrm>
            <a:off x="0" y="0"/>
            <a:ext cx="5729021" cy="3656860"/>
          </a:xfrm>
          <a:prstGeom prst="rect">
            <a:avLst/>
          </a:prstGeom>
        </p:spPr>
      </p:pic>
      <p:pic>
        <p:nvPicPr>
          <p:cNvPr id="10" name="Picture 9" descr="cessna c210 skeleton diamond coast namibia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9677" y="3656860"/>
            <a:ext cx="4824323" cy="32011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10672</TotalTime>
  <Words>1695</Words>
  <Application>Microsoft Macintosh PowerPoint</Application>
  <PresentationFormat>On-screen Show (4:3)</PresentationFormat>
  <Paragraphs>199</Paragraphs>
  <Slides>49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0" baseType="lpstr">
      <vt:lpstr>Office Theme</vt:lpstr>
      <vt:lpstr>Locating VH-MDX</vt:lpstr>
      <vt:lpstr>Objectives</vt:lpstr>
      <vt:lpstr>Topics </vt:lpstr>
      <vt:lpstr>Scope</vt:lpstr>
      <vt:lpstr>Research </vt:lpstr>
      <vt:lpstr>Aircraft</vt:lpstr>
      <vt:lpstr>PowerPoint Presentation</vt:lpstr>
      <vt:lpstr>PowerPoint Presentation</vt:lpstr>
      <vt:lpstr>PowerPoint Presentation</vt:lpstr>
      <vt:lpstr>PowerPoint Presentation</vt:lpstr>
      <vt:lpstr>Weather</vt:lpstr>
      <vt:lpstr>PowerPoint Presentation</vt:lpstr>
      <vt:lpstr>Primary ATS Agencies Involved</vt:lpstr>
      <vt:lpstr>Planned and Actual Flight Path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Radar: Two Technologies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Radar Propagation</vt:lpstr>
      <vt:lpstr>Propagation Analysis</vt:lpstr>
      <vt:lpstr>Radars Involved (3x)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SURAD PPI</vt:lpstr>
      <vt:lpstr>Radar Display Persistence  (Paint Fade Time) </vt:lpstr>
      <vt:lpstr>Specific Williamtown Radar Positions</vt:lpstr>
      <vt:lpstr>320M/45NM Fix: 0936:00Z</vt:lpstr>
      <vt:lpstr>320M/45NM Fix: 0936:00Z</vt:lpstr>
      <vt:lpstr>Specific Sydney Radar Positions</vt:lpstr>
      <vt:lpstr>PowerPoint Presentation</vt:lpstr>
      <vt:lpstr>Final Position by Williamtown Radar: ASIB/RCC Position c.1981</vt:lpstr>
      <vt:lpstr>Final Position by Williamtown Radar: BASI     c.1983</vt:lpstr>
      <vt:lpstr>Final Radar Position Sydney ATC</vt:lpstr>
      <vt:lpstr>Conclusions: Last Radar Positions:</vt:lpstr>
      <vt:lpstr>PowerPoint Presentation</vt:lpstr>
      <vt:lpstr>PowerPoint Presentation</vt:lpstr>
      <vt:lpstr>PowerPoint Presentation</vt:lpstr>
      <vt:lpstr>Mapping All Searches</vt:lpstr>
      <vt:lpstr>Questions?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Finding VH-MDX</dc:title>
  <dc:creator>Glenn </dc:creator>
  <cp:lastModifiedBy>Glenn Strkalj</cp:lastModifiedBy>
  <cp:revision>235</cp:revision>
  <dcterms:created xsi:type="dcterms:W3CDTF">2014-12-16T00:44:02Z</dcterms:created>
  <dcterms:modified xsi:type="dcterms:W3CDTF">2016-12-10T13:26:47Z</dcterms:modified>
</cp:coreProperties>
</file>